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8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y="5143500" cx="9144000"/>
  <p:notesSz cx="6858000" cy="9144000"/>
  <p:embeddedFontLst>
    <p:embeddedFont>
      <p:font typeface="Muli Regular"/>
      <p:regular r:id="rId60"/>
      <p:bold r:id="rId61"/>
      <p:italic r:id="rId62"/>
      <p:boldItalic r:id="rId63"/>
    </p:embeddedFont>
    <p:embeddedFont>
      <p:font typeface="Source Sans Pro Light"/>
      <p:regular r:id="rId64"/>
      <p:bold r:id="rId65"/>
      <p:italic r:id="rId66"/>
      <p:boldItalic r:id="rId67"/>
    </p:embeddedFont>
    <p:embeddedFont>
      <p:font typeface="Martel ExtraBold"/>
      <p:bold r:id="rId68"/>
    </p:embeddedFont>
    <p:embeddedFont>
      <p:font typeface="Source Sans Pro SemiBold"/>
      <p:regular r:id="rId69"/>
      <p:bold r:id="rId70"/>
      <p:italic r:id="rId71"/>
      <p:boldItalic r:id="rId72"/>
    </p:embeddedFont>
    <p:embeddedFont>
      <p:font typeface="Barlow Semi Condensed Medium"/>
      <p:regular r:id="rId73"/>
      <p:bold r:id="rId74"/>
      <p:italic r:id="rId75"/>
      <p:boldItalic r:id="rId76"/>
    </p:embeddedFont>
    <p:embeddedFont>
      <p:font typeface="Barlow Semi Condensed"/>
      <p:regular r:id="rId77"/>
      <p:bold r:id="rId78"/>
      <p:italic r:id="rId79"/>
      <p:boldItalic r:id="rId80"/>
    </p:embeddedFont>
    <p:embeddedFont>
      <p:font typeface="Source Sans Pro"/>
      <p:regular r:id="rId81"/>
      <p:bold r:id="rId82"/>
      <p:italic r:id="rId83"/>
      <p:boldItalic r:id="rId8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SourceSansPro-boldItalic.fntdata"/><Relationship Id="rId83" Type="http://schemas.openxmlformats.org/officeDocument/2006/relationships/font" Target="fonts/SourceSansPro-italic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BarlowSemiCondensed-boldItalic.fntdata"/><Relationship Id="rId82" Type="http://schemas.openxmlformats.org/officeDocument/2006/relationships/font" Target="fonts/SourceSansPro-bold.fntdata"/><Relationship Id="rId81" Type="http://schemas.openxmlformats.org/officeDocument/2006/relationships/font" Target="fonts/SourceSans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BarlowSemiCondensedMedium-regular.fntdata"/><Relationship Id="rId72" Type="http://schemas.openxmlformats.org/officeDocument/2006/relationships/font" Target="fonts/SourceSansProSemiBold-boldItalic.fntdata"/><Relationship Id="rId31" Type="http://schemas.openxmlformats.org/officeDocument/2006/relationships/slide" Target="slides/slide26.xml"/><Relationship Id="rId75" Type="http://schemas.openxmlformats.org/officeDocument/2006/relationships/font" Target="fonts/BarlowSemiCondensedMedium-italic.fntdata"/><Relationship Id="rId30" Type="http://schemas.openxmlformats.org/officeDocument/2006/relationships/slide" Target="slides/slide25.xml"/><Relationship Id="rId74" Type="http://schemas.openxmlformats.org/officeDocument/2006/relationships/font" Target="fonts/BarlowSemiCondensedMedium-bold.fntdata"/><Relationship Id="rId33" Type="http://schemas.openxmlformats.org/officeDocument/2006/relationships/slide" Target="slides/slide28.xml"/><Relationship Id="rId77" Type="http://schemas.openxmlformats.org/officeDocument/2006/relationships/font" Target="fonts/BarlowSemiCondensed-regular.fntdata"/><Relationship Id="rId32" Type="http://schemas.openxmlformats.org/officeDocument/2006/relationships/slide" Target="slides/slide27.xml"/><Relationship Id="rId76" Type="http://schemas.openxmlformats.org/officeDocument/2006/relationships/font" Target="fonts/BarlowSemiCondensedMedium-boldItalic.fntdata"/><Relationship Id="rId35" Type="http://schemas.openxmlformats.org/officeDocument/2006/relationships/slide" Target="slides/slide30.xml"/><Relationship Id="rId79" Type="http://schemas.openxmlformats.org/officeDocument/2006/relationships/font" Target="fonts/BarlowSemiCondensed-italic.fntdata"/><Relationship Id="rId34" Type="http://schemas.openxmlformats.org/officeDocument/2006/relationships/slide" Target="slides/slide29.xml"/><Relationship Id="rId78" Type="http://schemas.openxmlformats.org/officeDocument/2006/relationships/font" Target="fonts/BarlowSemiCondensed-bold.fntdata"/><Relationship Id="rId71" Type="http://schemas.openxmlformats.org/officeDocument/2006/relationships/font" Target="fonts/SourceSansProSemiBold-italic.fntdata"/><Relationship Id="rId70" Type="http://schemas.openxmlformats.org/officeDocument/2006/relationships/font" Target="fonts/SourceSansProSemiBold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uliRegular-italic.fntdata"/><Relationship Id="rId61" Type="http://schemas.openxmlformats.org/officeDocument/2006/relationships/font" Target="fonts/MuliRegular-bold.fntdata"/><Relationship Id="rId20" Type="http://schemas.openxmlformats.org/officeDocument/2006/relationships/slide" Target="slides/slide15.xml"/><Relationship Id="rId64" Type="http://schemas.openxmlformats.org/officeDocument/2006/relationships/font" Target="fonts/SourceSansProLight-regular.fntdata"/><Relationship Id="rId63" Type="http://schemas.openxmlformats.org/officeDocument/2006/relationships/font" Target="fonts/MuliRegular-boldItalic.fntdata"/><Relationship Id="rId22" Type="http://schemas.openxmlformats.org/officeDocument/2006/relationships/slide" Target="slides/slide17.xml"/><Relationship Id="rId66" Type="http://schemas.openxmlformats.org/officeDocument/2006/relationships/font" Target="fonts/SourceSansProLight-italic.fntdata"/><Relationship Id="rId21" Type="http://schemas.openxmlformats.org/officeDocument/2006/relationships/slide" Target="slides/slide16.xml"/><Relationship Id="rId65" Type="http://schemas.openxmlformats.org/officeDocument/2006/relationships/font" Target="fonts/SourceSansProLight-bold.fntdata"/><Relationship Id="rId24" Type="http://schemas.openxmlformats.org/officeDocument/2006/relationships/slide" Target="slides/slide19.xml"/><Relationship Id="rId68" Type="http://schemas.openxmlformats.org/officeDocument/2006/relationships/font" Target="fonts/MartelExtraBold-bold.fntdata"/><Relationship Id="rId23" Type="http://schemas.openxmlformats.org/officeDocument/2006/relationships/slide" Target="slides/slide18.xml"/><Relationship Id="rId67" Type="http://schemas.openxmlformats.org/officeDocument/2006/relationships/font" Target="fonts/SourceSansProLight-boldItalic.fntdata"/><Relationship Id="rId60" Type="http://schemas.openxmlformats.org/officeDocument/2006/relationships/font" Target="fonts/MuliRegular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SourceSansProSemiBold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ed6865d6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ed6865d6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7fa55e426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57fa55e42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7fa55e42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7fa55e42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7fa55e426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7fa55e426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7fa55e426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7fa55e42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7fa55e42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7fa55e42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7fa55e42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7fa55e42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7fa55e42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7fa55e42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7fa55e426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7fa55e42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7fa55e426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7fa55e42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7fa55e426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7fa55e426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c05a32f0f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c05a32f0f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7fa55e426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57fa55e426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7fa55e426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7fa55e426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57fa55e426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57fa55e426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7fa55e426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57fa55e426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7fa55e426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57fa55e426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7fa55e426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57fa55e426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57fa55e426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57fa55e426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7fa55e426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57fa55e426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7fa55e426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7fa55e426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57fa55e426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57fa55e426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7fa55e4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7fa55e4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7fa55e426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7fa55e426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7fa55e426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57fa55e426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57fa55e426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57fa55e426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7fa55e426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7fa55e426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7fa55e426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7fa55e426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57fa55e426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57fa55e426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7fa55e426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57fa55e426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5cfa8b1f8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5cfa8b1f8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57fa55e426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57fa55e426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7fa55e426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57fa55e426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c03e8da0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c03e8da0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57fa55e426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57fa55e426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57fa55e426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57fa55e426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7fa55e426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7fa55e426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57fa55e426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57fa55e426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57fa55e426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57fa55e426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7fa55e426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7fa55e426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57fa55e426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57fa55e426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57fa55e426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57fa55e426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7fa55e426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57fa55e426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5cfa8b1f8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5cfa8b1f8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7fa55e42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7fa55e42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57fa55e426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57fa55e426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03e8da0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03e8da0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7c03e8da0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7c03e8da0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5c387ce4f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5c387ce4f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5c387ce4f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5c387ce4f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4d766299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4d766299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7fa55e42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7fa55e42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7fa55e42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7fa55e42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7fa55e42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7fa55e42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 Blank Background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 Yellow Section Header (Long Header)">
  <p:cSld name="SECTION_HEADER_1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-9350"/>
            <a:ext cx="9162600" cy="51528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11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1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030"/>
              </a:solidFill>
            </a:endParaRPr>
          </a:p>
        </p:txBody>
      </p:sp>
      <p:sp>
        <p:nvSpPr>
          <p:cNvPr id="61" name="Google Shape;61;p11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 Blue Section Header (Very Long Header)">
  <p:cSld name="CUSTOM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9163800" cy="5143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12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2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30303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30303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30303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30303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30303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30303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30303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303030"/>
                </a:solidFill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 Pink Section Header (Very Long Header)">
  <p:cSld name="SECTION_HEADER_2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0" y="-9350"/>
            <a:ext cx="9162600" cy="51528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3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3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030"/>
              </a:solidFill>
            </a:endParaRPr>
          </a:p>
        </p:txBody>
      </p:sp>
      <p:sp>
        <p:nvSpPr>
          <p:cNvPr id="73" name="Google Shape;73;p13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 Green Section Header (Very Long Header)">
  <p:cSld name="SECTION_HEADER_1_2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0" y="-9350"/>
            <a:ext cx="9162600" cy="5152800"/>
          </a:xfrm>
          <a:prstGeom prst="rect">
            <a:avLst/>
          </a:prstGeom>
          <a:solidFill>
            <a:srgbClr val="27C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4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030"/>
              </a:solidFill>
            </a:endParaRPr>
          </a:p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 Yellow Section Header (VeryLong Header)">
  <p:cSld name="SECTION_HEADER_1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0" y="-9350"/>
            <a:ext cx="9162600" cy="51528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15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5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030"/>
              </a:solidFill>
            </a:endParaRPr>
          </a:p>
        </p:txBody>
      </p:sp>
      <p:sp>
        <p:nvSpPr>
          <p:cNvPr id="85" name="Google Shape;85;p15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 Subsection Header">
  <p:cSld name="TITLE_3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 Longer Subsection Header">
  <p:cSld name="TITLE_3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 With Woman Photograph">
  <p:cSld name="TITLE_3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3446050" y="445975"/>
            <a:ext cx="5314800" cy="4311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495500" y="1835200"/>
            <a:ext cx="37461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545825" y="2975800"/>
            <a:ext cx="40548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 With Man Photograph">
  <p:cSld name="TITLE_3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3446050" y="445975"/>
            <a:ext cx="5314800" cy="4311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>
            <a:off x="495500" y="1835200"/>
            <a:ext cx="37461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545825" y="2975800"/>
            <a:ext cx="40548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 Image">
  <p:cSld name="TITLE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247750" y="445975"/>
            <a:ext cx="8513100" cy="431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 Title Slide">
  <p:cSld name="TITLE_4">
    <p:bg>
      <p:bgPr>
        <a:solidFill>
          <a:srgbClr val="000000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3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FC5E6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3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2050650" y="2304888"/>
            <a:ext cx="50427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050650" y="2956700"/>
            <a:ext cx="50427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 Video">
  <p:cSld name="TITLE_1_3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/>
          <p:nvPr/>
        </p:nvSpPr>
        <p:spPr>
          <a:xfrm>
            <a:off x="753300" y="455475"/>
            <a:ext cx="7637400" cy="4311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" name="Google Shape;116;p21"/>
          <p:cNvGrpSpPr/>
          <p:nvPr/>
        </p:nvGrpSpPr>
        <p:grpSpPr>
          <a:xfrm>
            <a:off x="4173696" y="2212674"/>
            <a:ext cx="796603" cy="796603"/>
            <a:chOff x="3994500" y="1994250"/>
            <a:chExt cx="1155000" cy="1155000"/>
          </a:xfrm>
        </p:grpSpPr>
        <p:sp>
          <p:nvSpPr>
            <p:cNvPr id="117" name="Google Shape;117;p21"/>
            <p:cNvSpPr/>
            <p:nvPr/>
          </p:nvSpPr>
          <p:spPr>
            <a:xfrm>
              <a:off x="3994500" y="1994250"/>
              <a:ext cx="1155000" cy="1155000"/>
            </a:xfrm>
            <a:prstGeom prst="ellipse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1"/>
            <p:cNvSpPr/>
            <p:nvPr/>
          </p:nvSpPr>
          <p:spPr>
            <a:xfrm rot="5400000">
              <a:off x="4361026" y="2347050"/>
              <a:ext cx="519600" cy="449400"/>
            </a:xfrm>
            <a:prstGeom prst="triangle">
              <a:avLst>
                <a:gd fmla="val 50000" name="adj"/>
              </a:avLst>
            </a:prstGeom>
            <a:solidFill>
              <a:srgbClr val="F9F9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21"/>
          <p:cNvSpPr txBox="1"/>
          <p:nvPr/>
        </p:nvSpPr>
        <p:spPr>
          <a:xfrm>
            <a:off x="2634600" y="3085475"/>
            <a:ext cx="3874800" cy="4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 Light"/>
                <a:ea typeface="Source Sans Pro Light"/>
                <a:cs typeface="Source Sans Pro Light"/>
                <a:sym typeface="Source Sans Pro Light"/>
              </a:rPr>
              <a:t>Insert video and scale to the size of this grey box</a:t>
            </a:r>
            <a:endParaRPr sz="10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 Highlighted Content">
  <p:cSld name="TITLE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247750" y="445975"/>
            <a:ext cx="8513100" cy="431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type="title"/>
          </p:nvPr>
        </p:nvSpPr>
        <p:spPr>
          <a:xfrm>
            <a:off x="774550" y="1236000"/>
            <a:ext cx="7459500" cy="26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2150350" y="837300"/>
            <a:ext cx="47079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1 Blank with Headline">
  <p:cSld name="TITLE_1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type="title"/>
          </p:nvPr>
        </p:nvSpPr>
        <p:spPr>
          <a:xfrm>
            <a:off x="545300" y="542900"/>
            <a:ext cx="5958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 Three Columns">
  <p:cSld name="TITLE_1_1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type="title"/>
          </p:nvPr>
        </p:nvSpPr>
        <p:spPr>
          <a:xfrm>
            <a:off x="545300" y="390500"/>
            <a:ext cx="5958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34" name="Google Shape;134;p24"/>
          <p:cNvCxnSpPr/>
          <p:nvPr/>
        </p:nvCxnSpPr>
        <p:spPr>
          <a:xfrm>
            <a:off x="3161425" y="2071275"/>
            <a:ext cx="0" cy="2583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4"/>
          <p:cNvCxnSpPr/>
          <p:nvPr/>
        </p:nvCxnSpPr>
        <p:spPr>
          <a:xfrm>
            <a:off x="5949225" y="2071275"/>
            <a:ext cx="0" cy="2583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4"/>
          <p:cNvSpPr txBox="1"/>
          <p:nvPr>
            <p:ph idx="2" type="title"/>
          </p:nvPr>
        </p:nvSpPr>
        <p:spPr>
          <a:xfrm>
            <a:off x="545300" y="1550050"/>
            <a:ext cx="24309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3" type="title"/>
          </p:nvPr>
        </p:nvSpPr>
        <p:spPr>
          <a:xfrm>
            <a:off x="3330544" y="1550050"/>
            <a:ext cx="24309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4" type="title"/>
          </p:nvPr>
        </p:nvSpPr>
        <p:spPr>
          <a:xfrm>
            <a:off x="6110894" y="1550050"/>
            <a:ext cx="24309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542725" y="2140600"/>
            <a:ext cx="2430900" cy="2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03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03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03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03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03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03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03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03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5" type="body"/>
          </p:nvPr>
        </p:nvSpPr>
        <p:spPr>
          <a:xfrm>
            <a:off x="3339875" y="2140600"/>
            <a:ext cx="2430900" cy="2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03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03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03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03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03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03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03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03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6" type="body"/>
          </p:nvPr>
        </p:nvSpPr>
        <p:spPr>
          <a:xfrm>
            <a:off x="6110863" y="2140600"/>
            <a:ext cx="2430900" cy="2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03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03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03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03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03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03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03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03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 Two Columns">
  <p:cSld name="TITLE_1_1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type="title"/>
          </p:nvPr>
        </p:nvSpPr>
        <p:spPr>
          <a:xfrm>
            <a:off x="545300" y="390500"/>
            <a:ext cx="5958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46" name="Google Shape;146;p25"/>
          <p:cNvCxnSpPr/>
          <p:nvPr/>
        </p:nvCxnSpPr>
        <p:spPr>
          <a:xfrm>
            <a:off x="4572000" y="2071275"/>
            <a:ext cx="0" cy="2569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5"/>
          <p:cNvSpPr txBox="1"/>
          <p:nvPr>
            <p:ph idx="2" type="title"/>
          </p:nvPr>
        </p:nvSpPr>
        <p:spPr>
          <a:xfrm>
            <a:off x="545300" y="1550050"/>
            <a:ext cx="37617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3" type="title"/>
          </p:nvPr>
        </p:nvSpPr>
        <p:spPr>
          <a:xfrm>
            <a:off x="4839578" y="1550050"/>
            <a:ext cx="3793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542725" y="2140600"/>
            <a:ext cx="3761700" cy="2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03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03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03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03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03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03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03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03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4" type="body"/>
          </p:nvPr>
        </p:nvSpPr>
        <p:spPr>
          <a:xfrm>
            <a:off x="4854138" y="2140600"/>
            <a:ext cx="3793200" cy="2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03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03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03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03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03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03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03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03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 Bullet Points">
  <p:cSld name="TITLE_1_1_1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 txBox="1"/>
          <p:nvPr>
            <p:ph type="title"/>
          </p:nvPr>
        </p:nvSpPr>
        <p:spPr>
          <a:xfrm>
            <a:off x="545300" y="390500"/>
            <a:ext cx="5958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1" type="subTitle"/>
          </p:nvPr>
        </p:nvSpPr>
        <p:spPr>
          <a:xfrm>
            <a:off x="545300" y="1074800"/>
            <a:ext cx="59586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2" type="body"/>
          </p:nvPr>
        </p:nvSpPr>
        <p:spPr>
          <a:xfrm>
            <a:off x="545300" y="1512500"/>
            <a:ext cx="7627200" cy="30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035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035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035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035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035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035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035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035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 Bullet Points 1">
  <p:cSld name="TITLE_1_1_1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3048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3048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3048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3048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3048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3048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3048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3048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163" name="Google Shape;163;p27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3048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3048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3048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3048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3048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3048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3048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3048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165" name="Google Shape;165;p27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3048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3048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3048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3048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3048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3048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3048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3048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167" name="Google Shape;167;p27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3048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3048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3048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3048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3048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3048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3048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3048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 Bullet Points with Highlighted Content">
  <p:cSld name="TITLE_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/>
          <p:nvPr/>
        </p:nvSpPr>
        <p:spPr>
          <a:xfrm rot="10800000">
            <a:off x="4994900" y="752950"/>
            <a:ext cx="3765900" cy="40536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/>
          <p:nvPr/>
        </p:nvSpPr>
        <p:spPr>
          <a:xfrm>
            <a:off x="4994900" y="1159475"/>
            <a:ext cx="108900" cy="3666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8651900" y="4162375"/>
            <a:ext cx="108900" cy="1884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5" name="Google Shape;175;p28"/>
          <p:cNvCxnSpPr/>
          <p:nvPr/>
        </p:nvCxnSpPr>
        <p:spPr>
          <a:xfrm>
            <a:off x="664000" y="1288350"/>
            <a:ext cx="3974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8"/>
          <p:cNvSpPr txBox="1"/>
          <p:nvPr>
            <p:ph type="title"/>
          </p:nvPr>
        </p:nvSpPr>
        <p:spPr>
          <a:xfrm>
            <a:off x="545300" y="802500"/>
            <a:ext cx="37659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545300" y="1402950"/>
            <a:ext cx="43284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03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03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03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03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03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03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03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03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500"/>
              <a:buFont typeface="Source Sans Pro Light"/>
              <a:buChar char="■"/>
              <a:defRPr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 Left Content + Right Image 1">
  <p:cSld name="TITLE_2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1" name="Google Shape;181;p29"/>
          <p:cNvCxnSpPr/>
          <p:nvPr/>
        </p:nvCxnSpPr>
        <p:spPr>
          <a:xfrm>
            <a:off x="753200" y="2586625"/>
            <a:ext cx="379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29"/>
          <p:cNvSpPr txBox="1"/>
          <p:nvPr>
            <p:ph type="title"/>
          </p:nvPr>
        </p:nvSpPr>
        <p:spPr>
          <a:xfrm>
            <a:off x="806100" y="1854091"/>
            <a:ext cx="37659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776400" y="2695625"/>
            <a:ext cx="37956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260350" lvl="1" marL="914400" rtl="0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260350" lvl="2" marL="1371600" rtl="0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260350" lvl="3" marL="1828800" rtl="0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260350" lvl="4" marL="2286000" rtl="0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260350" lvl="5" marL="2743200" rtl="0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260350" lvl="6" marL="3200400" rtl="0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260350" lvl="7" marL="3657600" rtl="0" algn="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260350" lvl="8" marL="4114800" rtl="0" algn="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5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184" name="Google Shape;184;p29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8 Left Image + Right Content 1">
  <p:cSld name="TITLE_2_1_2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p30"/>
          <p:cNvCxnSpPr/>
          <p:nvPr/>
        </p:nvCxnSpPr>
        <p:spPr>
          <a:xfrm>
            <a:off x="4827575" y="2586625"/>
            <a:ext cx="379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30"/>
          <p:cNvSpPr txBox="1"/>
          <p:nvPr>
            <p:ph type="title"/>
          </p:nvPr>
        </p:nvSpPr>
        <p:spPr>
          <a:xfrm>
            <a:off x="4781075" y="1854091"/>
            <a:ext cx="37659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4751375" y="2695625"/>
            <a:ext cx="37956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 sz="12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03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 sz="12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03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 sz="12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03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 sz="12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03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 sz="12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03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■"/>
              <a:defRPr sz="12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03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 sz="12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03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○"/>
              <a:defRPr sz="12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03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500"/>
              <a:buFont typeface="Source Sans Pro Light"/>
              <a:buChar char="■"/>
              <a:defRPr sz="12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90" name="Google Shape;190;p30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Blue Section Header (Short Header)">
  <p:cSld name="CUSTOM">
    <p:bg>
      <p:bgPr>
        <a:solidFill>
          <a:srgbClr val="0033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0" y="0"/>
            <a:ext cx="9163800" cy="5143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9000">
                <a:latin typeface="Martel ExtraBold"/>
                <a:ea typeface="Martel ExtraBold"/>
                <a:cs typeface="Martel ExtraBold"/>
                <a:sym typeface="Martel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9000">
                <a:latin typeface="Martel ExtraBold"/>
                <a:ea typeface="Martel ExtraBold"/>
                <a:cs typeface="Martel ExtraBold"/>
                <a:sym typeface="Martel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9000">
                <a:latin typeface="Martel ExtraBold"/>
                <a:ea typeface="Martel ExtraBold"/>
                <a:cs typeface="Martel ExtraBold"/>
                <a:sym typeface="Martel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9000">
                <a:latin typeface="Martel ExtraBold"/>
                <a:ea typeface="Martel ExtraBold"/>
                <a:cs typeface="Martel ExtraBold"/>
                <a:sym typeface="Martel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9000">
                <a:latin typeface="Martel ExtraBold"/>
                <a:ea typeface="Martel ExtraBold"/>
                <a:cs typeface="Martel ExtraBold"/>
                <a:sym typeface="Martel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9000">
                <a:latin typeface="Martel ExtraBold"/>
                <a:ea typeface="Martel ExtraBold"/>
                <a:cs typeface="Martel ExtraBold"/>
                <a:sym typeface="Martel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9000">
                <a:latin typeface="Martel ExtraBold"/>
                <a:ea typeface="Martel ExtraBold"/>
                <a:cs typeface="Martel ExtraBold"/>
                <a:sym typeface="Martel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9000">
                <a:latin typeface="Martel ExtraBold"/>
                <a:ea typeface="Martel ExtraBold"/>
                <a:cs typeface="Martel ExtraBold"/>
                <a:sym typeface="Martel ExtraBold"/>
              </a:defRPr>
            </a:lvl9pPr>
          </a:lstStyle>
          <a:p/>
        </p:txBody>
      </p:sp>
      <p:cxnSp>
        <p:nvCxnSpPr>
          <p:cNvPr id="18" name="Google Shape;18;p4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4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9 Left Content + Right Image 2">
  <p:cSld name="TITLE_2_1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 txBox="1"/>
          <p:nvPr>
            <p:ph type="title"/>
          </p:nvPr>
        </p:nvSpPr>
        <p:spPr>
          <a:xfrm>
            <a:off x="495500" y="3235150"/>
            <a:ext cx="2846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495500" y="3646550"/>
            <a:ext cx="28461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●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2921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○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2921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■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2921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●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2921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○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2921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■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2921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●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2921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○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2921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000"/>
              <a:buFont typeface="Muli Regular"/>
              <a:buChar char="■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195" name="Google Shape;195;p3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0 Left Image + Right Content 2">
  <p:cSld name="TITLE_2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2"/>
          <p:cNvSpPr txBox="1"/>
          <p:nvPr>
            <p:ph type="title"/>
          </p:nvPr>
        </p:nvSpPr>
        <p:spPr>
          <a:xfrm>
            <a:off x="5821400" y="3235150"/>
            <a:ext cx="2846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5821400" y="3646550"/>
            <a:ext cx="28461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●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2921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○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2921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■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2921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●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2921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○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2921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■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2921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●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2921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000"/>
              <a:buFont typeface="Muli Regular"/>
              <a:buChar char="○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2921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000"/>
              <a:buFont typeface="Muli Regular"/>
              <a:buChar char="■"/>
              <a:defRPr sz="10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1 Agenda">
  <p:cSld name="TITLE_1_1_1_2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 txBox="1"/>
          <p:nvPr>
            <p:ph type="title"/>
          </p:nvPr>
        </p:nvSpPr>
        <p:spPr>
          <a:xfrm>
            <a:off x="545300" y="599279"/>
            <a:ext cx="5958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2025750" y="1520679"/>
            <a:ext cx="55497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●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1200"/>
              <a:buFont typeface="Muli Regular"/>
              <a:buChar char="○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303030"/>
              </a:buClr>
              <a:buSzPts val="1200"/>
              <a:buFont typeface="Muli Regular"/>
              <a:buChar char="■"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205" name="Google Shape;205;p33"/>
          <p:cNvSpPr txBox="1"/>
          <p:nvPr>
            <p:ph idx="2" type="body"/>
          </p:nvPr>
        </p:nvSpPr>
        <p:spPr>
          <a:xfrm flipH="1">
            <a:off x="1621425" y="1541492"/>
            <a:ext cx="314100" cy="32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5E60"/>
              </a:buClr>
              <a:buSzPts val="1200"/>
              <a:buFont typeface="Martel ExtraBold"/>
              <a:buChar char="●"/>
              <a:defRPr sz="1200">
                <a:solidFill>
                  <a:srgbClr val="FC5E6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C5E60"/>
              </a:buClr>
              <a:buSzPts val="1200"/>
              <a:buFont typeface="Martel ExtraBold"/>
              <a:buChar char="○"/>
              <a:defRPr sz="1200">
                <a:solidFill>
                  <a:srgbClr val="FC5E6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C5E60"/>
              </a:buClr>
              <a:buSzPts val="1200"/>
              <a:buFont typeface="Martel ExtraBold"/>
              <a:buChar char="■"/>
              <a:defRPr sz="1200">
                <a:solidFill>
                  <a:srgbClr val="FC5E6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C5E60"/>
              </a:buClr>
              <a:buSzPts val="1200"/>
              <a:buFont typeface="Martel ExtraBold"/>
              <a:buChar char="●"/>
              <a:defRPr sz="1200">
                <a:solidFill>
                  <a:srgbClr val="FC5E6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C5E60"/>
              </a:buClr>
              <a:buSzPts val="1200"/>
              <a:buFont typeface="Martel ExtraBold"/>
              <a:buChar char="○"/>
              <a:defRPr sz="1200">
                <a:solidFill>
                  <a:srgbClr val="FC5E6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C5E60"/>
              </a:buClr>
              <a:buSzPts val="1200"/>
              <a:buFont typeface="Martel ExtraBold"/>
              <a:buChar char="■"/>
              <a:defRPr sz="1200">
                <a:solidFill>
                  <a:srgbClr val="FC5E6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C5E60"/>
              </a:buClr>
              <a:buSzPts val="1200"/>
              <a:buFont typeface="Martel ExtraBold"/>
              <a:buChar char="●"/>
              <a:defRPr sz="1200">
                <a:solidFill>
                  <a:srgbClr val="FC5E6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C5E60"/>
              </a:buClr>
              <a:buSzPts val="1200"/>
              <a:buFont typeface="Martel ExtraBold"/>
              <a:buChar char="○"/>
              <a:defRPr sz="1200">
                <a:solidFill>
                  <a:srgbClr val="FC5E6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FC5E60"/>
              </a:buClr>
              <a:buSzPts val="1200"/>
              <a:buFont typeface="Martel ExtraBold"/>
              <a:buChar char="■"/>
              <a:defRPr sz="1200">
                <a:solidFill>
                  <a:srgbClr val="FC5E6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9pPr>
          </a:lstStyle>
          <a:p/>
        </p:txBody>
      </p:sp>
      <p:sp>
        <p:nvSpPr>
          <p:cNvPr id="206" name="Google Shape;206;p33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rtl="0" algn="ctr">
              <a:buNone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rtl="0" algn="ctr">
              <a:buNone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rtl="0" algn="ctr">
              <a:buNone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rtl="0" algn="ctr">
              <a:buNone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rtl="0" algn="ctr">
              <a:buNone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rtl="0" algn="ctr">
              <a:buNone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rtl="0" algn="ctr">
              <a:buNone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rtl="0" algn="ctr">
              <a:buNone/>
              <a:defRPr sz="12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2 Testimonial">
  <p:cSld name="TITLE_1_2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4"/>
          <p:cNvSpPr/>
          <p:nvPr/>
        </p:nvSpPr>
        <p:spPr>
          <a:xfrm>
            <a:off x="247750" y="445975"/>
            <a:ext cx="8513100" cy="431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4"/>
          <p:cNvSpPr/>
          <p:nvPr/>
        </p:nvSpPr>
        <p:spPr>
          <a:xfrm>
            <a:off x="247750" y="723668"/>
            <a:ext cx="108900" cy="366600"/>
          </a:xfrm>
          <a:prstGeom prst="rect">
            <a:avLst/>
          </a:prstGeom>
          <a:solidFill>
            <a:srgbClr val="27C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4"/>
          <p:cNvSpPr/>
          <p:nvPr/>
        </p:nvSpPr>
        <p:spPr>
          <a:xfrm>
            <a:off x="8651950" y="4263775"/>
            <a:ext cx="108900" cy="188400"/>
          </a:xfrm>
          <a:prstGeom prst="rect">
            <a:avLst/>
          </a:prstGeom>
          <a:solidFill>
            <a:srgbClr val="27C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4"/>
          <p:cNvSpPr txBox="1"/>
          <p:nvPr>
            <p:ph idx="12" type="sldNum"/>
          </p:nvPr>
        </p:nvSpPr>
        <p:spPr>
          <a:xfrm rot="5400000">
            <a:off x="8694826" y="3833600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1365850" y="810325"/>
            <a:ext cx="6276900" cy="26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Barlow Semi Condensed"/>
              <a:buChar char="●"/>
              <a:defRPr sz="20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Barlow Semi Condensed"/>
              <a:buChar char="○"/>
              <a:defRPr sz="20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Barlow Semi Condensed"/>
              <a:buChar char="■"/>
              <a:defRPr sz="20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556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Barlow Semi Condensed"/>
              <a:buChar char="●"/>
              <a:defRPr sz="20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556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Barlow Semi Condensed"/>
              <a:buChar char="○"/>
              <a:defRPr sz="20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556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Barlow Semi Condensed"/>
              <a:buChar char="■"/>
              <a:defRPr sz="20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556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Barlow Semi Condensed"/>
              <a:buChar char="●"/>
              <a:defRPr sz="20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556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Barlow Semi Condensed"/>
              <a:buChar char="○"/>
              <a:defRPr sz="20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556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Barlow Semi Condensed"/>
              <a:buChar char="■"/>
              <a:defRPr sz="20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214" name="Google Shape;214;p34"/>
          <p:cNvSpPr txBox="1"/>
          <p:nvPr>
            <p:ph idx="2" type="body"/>
          </p:nvPr>
        </p:nvSpPr>
        <p:spPr>
          <a:xfrm>
            <a:off x="2513925" y="3464650"/>
            <a:ext cx="3282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●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○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indent="-3175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■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indent="-3175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●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indent="-3175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○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indent="-3175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■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indent="-3175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●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indent="-3175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○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indent="-3175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400"/>
              <a:buFont typeface="Source Sans Pro SemiBold"/>
              <a:buChar char="■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/>
        </p:txBody>
      </p:sp>
      <p:sp>
        <p:nvSpPr>
          <p:cNvPr id="215" name="Google Shape;215;p34"/>
          <p:cNvSpPr txBox="1"/>
          <p:nvPr>
            <p:ph idx="3" type="body"/>
          </p:nvPr>
        </p:nvSpPr>
        <p:spPr>
          <a:xfrm>
            <a:off x="2513925" y="3831250"/>
            <a:ext cx="3282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●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○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■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●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○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■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●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○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400"/>
              <a:buFont typeface="Source Sans Pro"/>
              <a:buChar char="■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3 Testimonial with Example Image">
  <p:cSld name="TITLE_1_2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495500" y="974800"/>
            <a:ext cx="4430400" cy="23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Barlow Semi Condensed"/>
              <a:buChar char="●"/>
              <a:defRPr sz="16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Barlow Semi Condensed"/>
              <a:buChar char="○"/>
              <a:defRPr sz="16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Barlow Semi Condensed"/>
              <a:buChar char="■"/>
              <a:defRPr sz="16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Barlow Semi Condensed"/>
              <a:buChar char="●"/>
              <a:defRPr sz="16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Barlow Semi Condensed"/>
              <a:buChar char="○"/>
              <a:defRPr sz="16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Barlow Semi Condensed"/>
              <a:buChar char="■"/>
              <a:defRPr sz="16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Barlow Semi Condensed"/>
              <a:buChar char="●"/>
              <a:defRPr sz="16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Barlow Semi Condensed"/>
              <a:buChar char="○"/>
              <a:defRPr sz="16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600"/>
              <a:buFont typeface="Barlow Semi Condensed"/>
              <a:buChar char="■"/>
              <a:defRPr sz="16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219" name="Google Shape;219;p35"/>
          <p:cNvSpPr txBox="1"/>
          <p:nvPr>
            <p:ph idx="2" type="body"/>
          </p:nvPr>
        </p:nvSpPr>
        <p:spPr>
          <a:xfrm>
            <a:off x="1643525" y="3359625"/>
            <a:ext cx="3282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●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○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indent="-3175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■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indent="-3175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●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indent="-3175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○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indent="-3175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■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indent="-3175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●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indent="-3175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 SemiBold"/>
              <a:buChar char="○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indent="-3175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400"/>
              <a:buFont typeface="Source Sans Pro SemiBold"/>
              <a:buChar char="■"/>
              <a:defRPr>
                <a:solidFill>
                  <a:srgbClr val="30303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/>
        </p:txBody>
      </p:sp>
      <p:sp>
        <p:nvSpPr>
          <p:cNvPr id="220" name="Google Shape;220;p35"/>
          <p:cNvSpPr txBox="1"/>
          <p:nvPr>
            <p:ph idx="3" type="body"/>
          </p:nvPr>
        </p:nvSpPr>
        <p:spPr>
          <a:xfrm>
            <a:off x="1643525" y="3726225"/>
            <a:ext cx="3282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●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○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■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●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○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■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●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03030"/>
              </a:buClr>
              <a:buSzPts val="1400"/>
              <a:buFont typeface="Source Sans Pro"/>
              <a:buChar char="○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303030"/>
              </a:buClr>
              <a:buSzPts val="1400"/>
              <a:buFont typeface="Source Sans Pro"/>
              <a:buChar char="■"/>
              <a:defRPr b="1">
                <a:solidFill>
                  <a:srgbClr val="3030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1" name="Google Shape;221;p35"/>
          <p:cNvSpPr/>
          <p:nvPr/>
        </p:nvSpPr>
        <p:spPr>
          <a:xfrm>
            <a:off x="6306100" y="445975"/>
            <a:ext cx="2454900" cy="4311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5"/>
          <p:cNvSpPr/>
          <p:nvPr/>
        </p:nvSpPr>
        <p:spPr>
          <a:xfrm>
            <a:off x="8647800" y="4162375"/>
            <a:ext cx="108900" cy="188400"/>
          </a:xfrm>
          <a:prstGeom prst="rect">
            <a:avLst/>
          </a:prstGeom>
          <a:solidFill>
            <a:srgbClr val="27C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6306100" y="445975"/>
            <a:ext cx="108900" cy="366600"/>
          </a:xfrm>
          <a:prstGeom prst="rect">
            <a:avLst/>
          </a:prstGeom>
          <a:solidFill>
            <a:srgbClr val="27C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5"/>
          <p:cNvSpPr/>
          <p:nvPr/>
        </p:nvSpPr>
        <p:spPr>
          <a:xfrm>
            <a:off x="5963407" y="4662400"/>
            <a:ext cx="672600" cy="188400"/>
          </a:xfrm>
          <a:prstGeom prst="rect">
            <a:avLst/>
          </a:prstGeom>
          <a:noFill/>
          <a:ln cap="flat" cmpd="sng" w="19050">
            <a:solidFill>
              <a:srgbClr val="FFC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5"/>
          <p:cNvSpPr/>
          <p:nvPr/>
        </p:nvSpPr>
        <p:spPr>
          <a:xfrm>
            <a:off x="8657141" y="1029198"/>
            <a:ext cx="193800" cy="210900"/>
          </a:xfrm>
          <a:prstGeom prst="rect">
            <a:avLst/>
          </a:prstGeom>
          <a:noFill/>
          <a:ln cap="flat" cmpd="sng" w="19050">
            <a:solidFill>
              <a:srgbClr val="FFC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4 Timeline">
  <p:cSld name="TITLE_1_2_1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6"/>
          <p:cNvSpPr/>
          <p:nvPr/>
        </p:nvSpPr>
        <p:spPr>
          <a:xfrm>
            <a:off x="441700" y="2782375"/>
            <a:ext cx="8260800" cy="189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0" name="Google Shape;230;p36"/>
          <p:cNvCxnSpPr/>
          <p:nvPr/>
        </p:nvCxnSpPr>
        <p:spPr>
          <a:xfrm>
            <a:off x="276100" y="2018950"/>
            <a:ext cx="8416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6"/>
          <p:cNvSpPr txBox="1"/>
          <p:nvPr>
            <p:ph type="title"/>
          </p:nvPr>
        </p:nvSpPr>
        <p:spPr>
          <a:xfrm>
            <a:off x="1056987" y="827525"/>
            <a:ext cx="14646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2" type="title"/>
          </p:nvPr>
        </p:nvSpPr>
        <p:spPr>
          <a:xfrm>
            <a:off x="2926212" y="827525"/>
            <a:ext cx="14646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3" name="Google Shape;233;p36"/>
          <p:cNvSpPr txBox="1"/>
          <p:nvPr>
            <p:ph idx="3" type="title"/>
          </p:nvPr>
        </p:nvSpPr>
        <p:spPr>
          <a:xfrm>
            <a:off x="4855612" y="827675"/>
            <a:ext cx="14646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4" type="title"/>
          </p:nvPr>
        </p:nvSpPr>
        <p:spPr>
          <a:xfrm>
            <a:off x="6785012" y="827675"/>
            <a:ext cx="14646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5" name="Google Shape;235;p36"/>
          <p:cNvSpPr txBox="1"/>
          <p:nvPr>
            <p:ph idx="1" type="subTitle"/>
          </p:nvPr>
        </p:nvSpPr>
        <p:spPr>
          <a:xfrm>
            <a:off x="1056987" y="2204925"/>
            <a:ext cx="14646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6" name="Google Shape;236;p36"/>
          <p:cNvSpPr txBox="1"/>
          <p:nvPr>
            <p:ph idx="5" type="subTitle"/>
          </p:nvPr>
        </p:nvSpPr>
        <p:spPr>
          <a:xfrm>
            <a:off x="2926212" y="2204925"/>
            <a:ext cx="14646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7" name="Google Shape;237;p36"/>
          <p:cNvSpPr txBox="1"/>
          <p:nvPr>
            <p:ph idx="6" type="subTitle"/>
          </p:nvPr>
        </p:nvSpPr>
        <p:spPr>
          <a:xfrm>
            <a:off x="4855612" y="2204925"/>
            <a:ext cx="14646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8" name="Google Shape;238;p36"/>
          <p:cNvSpPr txBox="1"/>
          <p:nvPr>
            <p:ph idx="7" type="subTitle"/>
          </p:nvPr>
        </p:nvSpPr>
        <p:spPr>
          <a:xfrm>
            <a:off x="6784255" y="2204925"/>
            <a:ext cx="14646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9" name="Google Shape;239;p36"/>
          <p:cNvSpPr txBox="1"/>
          <p:nvPr>
            <p:ph idx="8" type="body"/>
          </p:nvPr>
        </p:nvSpPr>
        <p:spPr>
          <a:xfrm>
            <a:off x="869625" y="2886850"/>
            <a:ext cx="16506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FF"/>
              </a:buClr>
              <a:buSzPts val="5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6700" lvl="1" marL="914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6700" lvl="2" marL="1371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6700" lvl="3" marL="18288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6700" lvl="4" marL="22860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6700" lvl="5" marL="27432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6700" lvl="6" marL="3200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6700" lvl="7" marL="3657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6700" lvl="8" marL="4114800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0033FF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240" name="Google Shape;240;p36"/>
          <p:cNvSpPr txBox="1"/>
          <p:nvPr>
            <p:ph idx="9" type="body"/>
          </p:nvPr>
        </p:nvSpPr>
        <p:spPr>
          <a:xfrm>
            <a:off x="2716498" y="2886850"/>
            <a:ext cx="16506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A1A1"/>
              </a:buClr>
              <a:buSzPts val="5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6700" lvl="1" marL="914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A1A1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6700" lvl="2" marL="1371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A1A1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6700" lvl="3" marL="18288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A1A1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6700" lvl="4" marL="22860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A1A1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6700" lvl="5" marL="27432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A1A1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6700" lvl="6" marL="3200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A1A1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6700" lvl="7" marL="3657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A1A1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6700" lvl="8" marL="4114800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FFA1A1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241" name="Google Shape;241;p36"/>
          <p:cNvSpPr txBox="1"/>
          <p:nvPr>
            <p:ph idx="13" type="body"/>
          </p:nvPr>
        </p:nvSpPr>
        <p:spPr>
          <a:xfrm>
            <a:off x="4653650" y="2886850"/>
            <a:ext cx="16506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CE00"/>
              </a:buClr>
              <a:buSzPts val="5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6700" lvl="1" marL="914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CE00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6700" lvl="2" marL="1371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CE00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6700" lvl="3" marL="18288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CE00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6700" lvl="4" marL="22860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CE00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6700" lvl="5" marL="27432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CE00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6700" lvl="6" marL="3200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CE00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6700" lvl="7" marL="3657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CE00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6700" lvl="8" marL="4114800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FFCE00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242" name="Google Shape;242;p36"/>
          <p:cNvSpPr txBox="1"/>
          <p:nvPr>
            <p:ph idx="14" type="body"/>
          </p:nvPr>
        </p:nvSpPr>
        <p:spPr>
          <a:xfrm>
            <a:off x="6586188" y="2886850"/>
            <a:ext cx="16506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7CC8D"/>
              </a:buClr>
              <a:buSzPts val="5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6700" lvl="1" marL="914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7CC8D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6700" lvl="2" marL="1371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7CC8D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6700" lvl="3" marL="18288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7CC8D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6700" lvl="4" marL="22860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7CC8D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6700" lvl="5" marL="27432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7CC8D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6700" lvl="6" marL="3200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7CC8D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6700" lvl="7" marL="3657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7CC8D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6700" lvl="8" marL="4114800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27CC8D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5" type="subTitle"/>
          </p:nvPr>
        </p:nvSpPr>
        <p:spPr>
          <a:xfrm rot="-5400000">
            <a:off x="-695000" y="3550225"/>
            <a:ext cx="18978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4" name="Google Shape;244;p36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5 Diagram 1">
  <p:cSld name="TITLE_1_1_1_3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003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0900" y="149875"/>
            <a:ext cx="1041044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>
            <p:ph type="title"/>
          </p:nvPr>
        </p:nvSpPr>
        <p:spPr>
          <a:xfrm>
            <a:off x="545300" y="390500"/>
            <a:ext cx="59586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249" name="Google Shape;249;p37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250" name="Google Shape;250;p37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FC5E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003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3" name="Google Shape;253;p37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4" name="Google Shape;254;p37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0033FF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0033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6" name="Google Shape;256;p37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57" name="Google Shape;257;p37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C5E60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7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C5E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37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60" name="Google Shape;260;p37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303030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37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2" name="Google Shape;262;p37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03 </a:t>
              </a:r>
              <a:endParaRPr sz="1600">
                <a:solidFill>
                  <a:srgbClr val="FFFFFF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endParaRPr>
            </a:p>
          </p:txBody>
        </p:sp>
        <p:sp>
          <p:nvSpPr>
            <p:cNvPr id="263" name="Google Shape;263;p37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01 </a:t>
              </a:r>
              <a:endParaRPr sz="1600">
                <a:solidFill>
                  <a:srgbClr val="FFFFFF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endParaRPr>
            </a:p>
          </p:txBody>
        </p:sp>
        <p:sp>
          <p:nvSpPr>
            <p:cNvPr id="264" name="Google Shape;264;p37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02 </a:t>
              </a:r>
              <a:endParaRPr sz="1600">
                <a:solidFill>
                  <a:srgbClr val="FFFFFF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endParaRPr>
            </a:p>
          </p:txBody>
        </p:sp>
      </p:grpSp>
      <p:cxnSp>
        <p:nvCxnSpPr>
          <p:cNvPr id="265" name="Google Shape;265;p37"/>
          <p:cNvCxnSpPr/>
          <p:nvPr/>
        </p:nvCxnSpPr>
        <p:spPr>
          <a:xfrm>
            <a:off x="5209838" y="1705200"/>
            <a:ext cx="1286700" cy="0"/>
          </a:xfrm>
          <a:prstGeom prst="straightConnector1">
            <a:avLst/>
          </a:prstGeom>
          <a:noFill/>
          <a:ln cap="flat" cmpd="sng" w="9525">
            <a:solidFill>
              <a:srgbClr val="FC5E60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66" name="Google Shape;266;p37"/>
          <p:cNvCxnSpPr/>
          <p:nvPr/>
        </p:nvCxnSpPr>
        <p:spPr>
          <a:xfrm>
            <a:off x="5209838" y="3648300"/>
            <a:ext cx="12867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267" name="Google Shape;267;p37"/>
          <p:cNvCxnSpPr/>
          <p:nvPr/>
        </p:nvCxnSpPr>
        <p:spPr>
          <a:xfrm rot="10800000">
            <a:off x="2642038" y="2647950"/>
            <a:ext cx="633600" cy="0"/>
          </a:xfrm>
          <a:prstGeom prst="straightConnector1">
            <a:avLst/>
          </a:prstGeom>
          <a:noFill/>
          <a:ln cap="flat" cmpd="sng" w="9525">
            <a:solidFill>
              <a:srgbClr val="0033FF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268" name="Google Shape;268;p37"/>
          <p:cNvSpPr txBox="1"/>
          <p:nvPr>
            <p:ph idx="2" type="title"/>
          </p:nvPr>
        </p:nvSpPr>
        <p:spPr>
          <a:xfrm>
            <a:off x="245200" y="2446800"/>
            <a:ext cx="2124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245200" y="2849100"/>
            <a:ext cx="21240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FF"/>
              </a:buClr>
              <a:buSzPts val="5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6700" lvl="1" marL="914400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6700" lvl="2" marL="1371600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6700" lvl="3" marL="1828800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6700" lvl="4" marL="2286000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6700" lvl="5" marL="2743200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6700" lvl="6" marL="3200400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6700" lvl="7" marL="3657600" rtl="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33FF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6700" lvl="8" marL="4114800" rtl="0" algn="r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0033FF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270" name="Google Shape;270;p37"/>
          <p:cNvSpPr txBox="1"/>
          <p:nvPr>
            <p:ph idx="3" type="title"/>
          </p:nvPr>
        </p:nvSpPr>
        <p:spPr>
          <a:xfrm>
            <a:off x="6580600" y="1504050"/>
            <a:ext cx="2124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1" name="Google Shape;271;p37"/>
          <p:cNvSpPr txBox="1"/>
          <p:nvPr>
            <p:ph idx="4" type="body"/>
          </p:nvPr>
        </p:nvSpPr>
        <p:spPr>
          <a:xfrm>
            <a:off x="6580600" y="1906350"/>
            <a:ext cx="21240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5E60"/>
              </a:buClr>
              <a:buSzPts val="5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6700" lvl="1" marL="914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C5E60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6700" lvl="2" marL="1371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C5E60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6700" lvl="3" marL="18288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C5E60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6700" lvl="4" marL="22860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C5E60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6700" lvl="5" marL="27432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C5E60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6700" lvl="6" marL="3200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A1A1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6700" lvl="7" marL="3657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A1A1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6700" lvl="8" marL="4114800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FFA1A1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272" name="Google Shape;272;p37"/>
          <p:cNvSpPr txBox="1"/>
          <p:nvPr>
            <p:ph idx="5" type="title"/>
          </p:nvPr>
        </p:nvSpPr>
        <p:spPr>
          <a:xfrm>
            <a:off x="6580600" y="3447150"/>
            <a:ext cx="21240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30303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3" name="Google Shape;273;p37"/>
          <p:cNvSpPr txBox="1"/>
          <p:nvPr>
            <p:ph idx="6" type="body"/>
          </p:nvPr>
        </p:nvSpPr>
        <p:spPr>
          <a:xfrm>
            <a:off x="6580600" y="3849450"/>
            <a:ext cx="21240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5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66700" lvl="1" marL="914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266700" lvl="2" marL="1371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266700" lvl="3" marL="18288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266700" lvl="4" marL="22860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266700" lvl="5" marL="27432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266700" lvl="6" marL="32004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●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266700" lvl="7" marL="365760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600"/>
              <a:buFont typeface="Source Sans Pro Light"/>
              <a:buChar char="○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266700" lvl="8" marL="4114800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303030"/>
              </a:buClr>
              <a:buSzPts val="600"/>
              <a:buFont typeface="Source Sans Pro Light"/>
              <a:buChar char="■"/>
              <a:defRPr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274" name="Google Shape;274;p37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nk Section Header (Short Header)">
  <p:cSld name="SECTION_HEADER_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-9350"/>
            <a:ext cx="9162600" cy="51528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5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Google Shape;24;p5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Green Section Header (Short Header)">
  <p:cSld name="SECTION_HEADER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0" y="-9350"/>
            <a:ext cx="9162600" cy="5152800"/>
          </a:xfrm>
          <a:prstGeom prst="rect">
            <a:avLst/>
          </a:prstGeom>
          <a:solidFill>
            <a:srgbClr val="27C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" name="Google Shape;29;p6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6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03030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 Yellow Section Header (Short Header)">
  <p:cSld name="SECTION_HEADER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0" y="-9350"/>
            <a:ext cx="9162600" cy="51528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" name="Google Shape;35;p7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7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030"/>
              </a:solidFill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000">
                <a:solidFill>
                  <a:srgbClr val="FFFFFF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 Blue Section Header (Long Header)">
  <p:cSld name="CUSTOM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0"/>
            <a:ext cx="9163800" cy="51435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8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 Pink Section Header (Long Header)">
  <p:cSld name="SECTION_HEADER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-9350"/>
            <a:ext cx="9162600" cy="5152800"/>
          </a:xfrm>
          <a:prstGeom prst="rect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Google Shape;48;p9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030"/>
              </a:solidFill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 Green Section Header (Long Header)">
  <p:cSld name="SECTION_HEADER_1_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-9350"/>
            <a:ext cx="9162600" cy="5152800"/>
          </a:xfrm>
          <a:prstGeom prst="rect">
            <a:avLst/>
          </a:prstGeom>
          <a:solidFill>
            <a:srgbClr val="27C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" name="Google Shape;53;p10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10"/>
          <p:cNvSpPr/>
          <p:nvPr/>
        </p:nvSpPr>
        <p:spPr>
          <a:xfrm>
            <a:off x="0" y="607725"/>
            <a:ext cx="84000" cy="5985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030"/>
              </a:solidFill>
            </a:endParaRPr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artel ExtraBold"/>
                <a:ea typeface="Martel ExtraBold"/>
                <a:cs typeface="Martel ExtraBold"/>
                <a:sym typeface="Martel ExtraBold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buNone/>
              <a:defRPr sz="600">
                <a:solidFill>
                  <a:srgbClr val="303030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39"/>
          <p:cNvCxnSpPr/>
          <p:nvPr/>
        </p:nvCxnSpPr>
        <p:spPr>
          <a:xfrm>
            <a:off x="2867321" y="2871172"/>
            <a:ext cx="3478500" cy="0"/>
          </a:xfrm>
          <a:prstGeom prst="straightConnector1">
            <a:avLst/>
          </a:prstGeom>
          <a:noFill/>
          <a:ln cap="flat" cmpd="sng" w="9525">
            <a:solidFill>
              <a:srgbClr val="FC5E6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" name="Google Shape;281;p39"/>
          <p:cNvSpPr txBox="1"/>
          <p:nvPr>
            <p:ph type="title"/>
          </p:nvPr>
        </p:nvSpPr>
        <p:spPr>
          <a:xfrm>
            <a:off x="2050650" y="2304888"/>
            <a:ext cx="5042700" cy="4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Sprint</a:t>
            </a:r>
            <a:endParaRPr/>
          </a:p>
        </p:txBody>
      </p:sp>
      <p:sp>
        <p:nvSpPr>
          <p:cNvPr id="282" name="Google Shape;282;p39"/>
          <p:cNvSpPr txBox="1"/>
          <p:nvPr>
            <p:ph idx="1" type="subTitle"/>
          </p:nvPr>
        </p:nvSpPr>
        <p:spPr>
          <a:xfrm>
            <a:off x="2050650" y="2956700"/>
            <a:ext cx="50427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Facilitator + Facilitator / Date of design sprint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48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MODIFIED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UNBOUNCE DESIGN SPRINT</a:t>
            </a:r>
            <a:endParaRPr/>
          </a:p>
        </p:txBody>
      </p:sp>
      <p:sp>
        <p:nvSpPr>
          <p:cNvPr id="358" name="Google Shape;358;p48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Not a Google design sprint.</a:t>
            </a:r>
            <a:r>
              <a:rPr lang="en"/>
              <a:t> The goal is to get </a:t>
            </a:r>
            <a:r>
              <a:rPr lang="en"/>
              <a:t>ideas to develop concepts that we can test with users, and start exploring.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4" name="Google Shape;364;p49"/>
          <p:cNvSpPr/>
          <p:nvPr/>
        </p:nvSpPr>
        <p:spPr>
          <a:xfrm>
            <a:off x="3297500" y="10133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EDED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5" name="Google Shape;365;p49"/>
          <p:cNvGrpSpPr/>
          <p:nvPr/>
        </p:nvGrpSpPr>
        <p:grpSpPr>
          <a:xfrm>
            <a:off x="5214050" y="699293"/>
            <a:ext cx="1947695" cy="680379"/>
            <a:chOff x="5214050" y="851693"/>
            <a:chExt cx="1947695" cy="680379"/>
          </a:xfrm>
        </p:grpSpPr>
        <p:cxnSp>
          <p:nvCxnSpPr>
            <p:cNvPr id="366" name="Google Shape;366;p49"/>
            <p:cNvCxnSpPr/>
            <p:nvPr/>
          </p:nvCxnSpPr>
          <p:spPr>
            <a:xfrm flipH="1">
              <a:off x="5214050" y="1153772"/>
              <a:ext cx="273000" cy="378300"/>
            </a:xfrm>
            <a:prstGeom prst="straightConnector1">
              <a:avLst/>
            </a:prstGeom>
            <a:noFill/>
            <a:ln cap="flat" cmpd="sng" w="9525">
              <a:solidFill>
                <a:srgbClr val="FFCE00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67" name="Google Shape;367;p49"/>
            <p:cNvSpPr txBox="1"/>
            <p:nvPr/>
          </p:nvSpPr>
          <p:spPr>
            <a:xfrm>
              <a:off x="5666545" y="851693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303030"/>
                  </a:solidFill>
                  <a:latin typeface="Martel ExtraBold"/>
                  <a:ea typeface="Martel ExtraBold"/>
                  <a:cs typeface="Martel ExtraBold"/>
                  <a:sym typeface="Martel ExtraBold"/>
                </a:rPr>
                <a:t>Decide</a:t>
              </a:r>
              <a:endParaRPr sz="1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endParaRPr>
            </a:p>
            <a:p>
              <a:pPr indent="0" lvl="0" marL="0" rtl="0" algn="l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03030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Choose the best idea and storyboard the idea.</a:t>
              </a:r>
              <a:endParaRPr sz="800"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</p:grpSp>
      <p:grpSp>
        <p:nvGrpSpPr>
          <p:cNvPr id="368" name="Google Shape;368;p49"/>
          <p:cNvGrpSpPr/>
          <p:nvPr/>
        </p:nvGrpSpPr>
        <p:grpSpPr>
          <a:xfrm>
            <a:off x="1949850" y="699301"/>
            <a:ext cx="1958111" cy="804300"/>
            <a:chOff x="1949850" y="851701"/>
            <a:chExt cx="1958111" cy="804300"/>
          </a:xfrm>
        </p:grpSpPr>
        <p:cxnSp>
          <p:nvCxnSpPr>
            <p:cNvPr id="369" name="Google Shape;369;p49"/>
            <p:cNvCxnSpPr/>
            <p:nvPr/>
          </p:nvCxnSpPr>
          <p:spPr>
            <a:xfrm>
              <a:off x="3634961" y="1153772"/>
              <a:ext cx="273000" cy="378300"/>
            </a:xfrm>
            <a:prstGeom prst="straightConnector1">
              <a:avLst/>
            </a:prstGeom>
            <a:noFill/>
            <a:ln cap="flat" cmpd="sng" w="9525">
              <a:solidFill>
                <a:srgbClr val="FC5E60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70" name="Google Shape;370;p49"/>
            <p:cNvSpPr txBox="1"/>
            <p:nvPr/>
          </p:nvSpPr>
          <p:spPr>
            <a:xfrm>
              <a:off x="1949850" y="851701"/>
              <a:ext cx="1495200" cy="80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03030"/>
                  </a:solidFill>
                  <a:latin typeface="Martel ExtraBold"/>
                  <a:ea typeface="Martel ExtraBold"/>
                  <a:cs typeface="Martel ExtraBold"/>
                  <a:sym typeface="Martel ExtraBold"/>
                </a:rPr>
                <a:t>Diverge</a:t>
              </a:r>
              <a:endParaRPr sz="1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endParaRPr>
            </a:p>
            <a:p>
              <a:pPr indent="0" lvl="0" marL="0" rtl="0" algn="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03030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Research, envision, develop lots of solutions and ideate.</a:t>
              </a:r>
              <a:endParaRPr sz="8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</p:grpSp>
      <p:grpSp>
        <p:nvGrpSpPr>
          <p:cNvPr id="371" name="Google Shape;371;p49"/>
          <p:cNvGrpSpPr/>
          <p:nvPr/>
        </p:nvGrpSpPr>
        <p:grpSpPr>
          <a:xfrm>
            <a:off x="5625475" y="2433774"/>
            <a:ext cx="2099479" cy="669600"/>
            <a:chOff x="5625475" y="2586174"/>
            <a:chExt cx="2099479" cy="669600"/>
          </a:xfrm>
        </p:grpSpPr>
        <p:cxnSp>
          <p:nvCxnSpPr>
            <p:cNvPr id="372" name="Google Shape;372;p49"/>
            <p:cNvCxnSpPr/>
            <p:nvPr/>
          </p:nvCxnSpPr>
          <p:spPr>
            <a:xfrm rot="10800000">
              <a:off x="5625475" y="2771675"/>
              <a:ext cx="442200" cy="153300"/>
            </a:xfrm>
            <a:prstGeom prst="straightConnector1">
              <a:avLst/>
            </a:prstGeom>
            <a:noFill/>
            <a:ln cap="flat" cmpd="sng" w="9525">
              <a:solidFill>
                <a:srgbClr val="27CC8D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73" name="Google Shape;373;p49"/>
            <p:cNvSpPr txBox="1"/>
            <p:nvPr/>
          </p:nvSpPr>
          <p:spPr>
            <a:xfrm>
              <a:off x="6229754" y="258617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303030"/>
                  </a:solidFill>
                  <a:latin typeface="Martel ExtraBold"/>
                  <a:ea typeface="Martel ExtraBold"/>
                  <a:cs typeface="Martel ExtraBold"/>
                  <a:sym typeface="Martel ExtraBold"/>
                </a:rPr>
                <a:t>Prototype</a:t>
              </a:r>
              <a:endParaRPr sz="1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endParaRPr>
            </a:p>
            <a:p>
              <a:pPr indent="0" lvl="0" marL="0" rtl="0" algn="l"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rgbClr val="303030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Build something quick and dirty to show to users. Focus on making it beautiful.</a:t>
              </a:r>
              <a:endParaRPr sz="800"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</p:grpSp>
      <p:grpSp>
        <p:nvGrpSpPr>
          <p:cNvPr id="374" name="Google Shape;374;p49"/>
          <p:cNvGrpSpPr/>
          <p:nvPr/>
        </p:nvGrpSpPr>
        <p:grpSpPr>
          <a:xfrm>
            <a:off x="1402100" y="2419283"/>
            <a:ext cx="2107575" cy="1382400"/>
            <a:chOff x="1402100" y="2571683"/>
            <a:chExt cx="2107575" cy="1382400"/>
          </a:xfrm>
        </p:grpSpPr>
        <p:cxnSp>
          <p:nvCxnSpPr>
            <p:cNvPr id="375" name="Google Shape;375;p49"/>
            <p:cNvCxnSpPr/>
            <p:nvPr/>
          </p:nvCxnSpPr>
          <p:spPr>
            <a:xfrm flipH="1" rot="10800000">
              <a:off x="3059375" y="2771675"/>
              <a:ext cx="450300" cy="145200"/>
            </a:xfrm>
            <a:prstGeom prst="straightConnector1">
              <a:avLst/>
            </a:prstGeom>
            <a:noFill/>
            <a:ln cap="flat" cmpd="sng" w="9525">
              <a:solidFill>
                <a:srgbClr val="0033FF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76" name="Google Shape;376;p49"/>
            <p:cNvSpPr txBox="1"/>
            <p:nvPr/>
          </p:nvSpPr>
          <p:spPr>
            <a:xfrm>
              <a:off x="1402100" y="2571683"/>
              <a:ext cx="1495200" cy="138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303030"/>
                  </a:solidFill>
                  <a:latin typeface="Martel ExtraBold"/>
                  <a:ea typeface="Martel ExtraBold"/>
                  <a:cs typeface="Martel ExtraBold"/>
                  <a:sym typeface="Martel ExtraBold"/>
                </a:rPr>
                <a:t>Understand</a:t>
              </a:r>
              <a:endParaRPr sz="1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endParaRPr>
            </a:p>
            <a:p>
              <a:pPr indent="0" lvl="0" marL="0" rtl="0" algn="r"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rgbClr val="303030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Who are the users, what are their needs, what is the context, competitor review and formulate a strategy.</a:t>
              </a:r>
              <a:endParaRPr sz="800">
                <a:solidFill>
                  <a:srgbClr val="303030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</p:grpSp>
      <p:grpSp>
        <p:nvGrpSpPr>
          <p:cNvPr id="377" name="Google Shape;377;p49"/>
          <p:cNvGrpSpPr/>
          <p:nvPr/>
        </p:nvGrpSpPr>
        <p:grpSpPr>
          <a:xfrm>
            <a:off x="3297525" y="3388600"/>
            <a:ext cx="2540100" cy="1290325"/>
            <a:chOff x="3297525" y="3541000"/>
            <a:chExt cx="2540100" cy="1290325"/>
          </a:xfrm>
        </p:grpSpPr>
        <p:cxnSp>
          <p:nvCxnSpPr>
            <p:cNvPr id="378" name="Google Shape;378;p49"/>
            <p:cNvCxnSpPr/>
            <p:nvPr/>
          </p:nvCxnSpPr>
          <p:spPr>
            <a:xfrm rot="10800000">
              <a:off x="4563402" y="3541000"/>
              <a:ext cx="0" cy="489600"/>
            </a:xfrm>
            <a:prstGeom prst="straightConnector1">
              <a:avLst/>
            </a:prstGeom>
            <a:noFill/>
            <a:ln cap="flat" cmpd="sng" w="9525">
              <a:solidFill>
                <a:srgbClr val="303030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79" name="Google Shape;379;p49"/>
            <p:cNvSpPr txBox="1"/>
            <p:nvPr/>
          </p:nvSpPr>
          <p:spPr>
            <a:xfrm>
              <a:off x="3297525" y="4161725"/>
              <a:ext cx="254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303030"/>
                  </a:solidFill>
                  <a:latin typeface="Martel ExtraBold"/>
                  <a:ea typeface="Martel ExtraBold"/>
                  <a:cs typeface="Martel ExtraBold"/>
                  <a:sym typeface="Martel ExtraBold"/>
                </a:rPr>
                <a:t>Validate</a:t>
              </a:r>
              <a:endParaRPr sz="10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endParaRPr>
            </a:p>
            <a:p>
              <a:pPr indent="0" lvl="0" marL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03030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Show prototype to real users outside the organisation. Learn what doesn’t work.</a:t>
              </a:r>
              <a:endParaRPr sz="800"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</p:grpSp>
      <p:sp>
        <p:nvSpPr>
          <p:cNvPr id="380" name="Google Shape;380;p49"/>
          <p:cNvSpPr/>
          <p:nvPr/>
        </p:nvSpPr>
        <p:spPr>
          <a:xfrm rot="1800047">
            <a:off x="3219843" y="934034"/>
            <a:ext cx="2690936" cy="2690936"/>
          </a:xfrm>
          <a:prstGeom prst="blockArc">
            <a:avLst>
              <a:gd fmla="val 14414370" name="adj1"/>
              <a:gd fmla="val 18998613" name="adj2"/>
              <a:gd fmla="val 8907" name="adj3"/>
            </a:avLst>
          </a:prstGeom>
          <a:solidFill>
            <a:srgbClr val="FFC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9"/>
          <p:cNvSpPr/>
          <p:nvPr/>
        </p:nvSpPr>
        <p:spPr>
          <a:xfrm flipH="1" rot="-9000757">
            <a:off x="3225716" y="932408"/>
            <a:ext cx="2690226" cy="2690226"/>
          </a:xfrm>
          <a:prstGeom prst="blockArc">
            <a:avLst>
              <a:gd fmla="val 20178804" name="adj1"/>
              <a:gd fmla="val 2623923" name="adj2"/>
              <a:gd fmla="val 8858" name="adj3"/>
            </a:avLst>
          </a:prstGeom>
          <a:solidFill>
            <a:srgbClr val="27C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9"/>
          <p:cNvSpPr txBox="1"/>
          <p:nvPr/>
        </p:nvSpPr>
        <p:spPr>
          <a:xfrm>
            <a:off x="3845784" y="19040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03030"/>
                </a:solidFill>
                <a:latin typeface="Martel ExtraBold"/>
                <a:ea typeface="Martel ExtraBold"/>
                <a:cs typeface="Martel ExtraBold"/>
                <a:sym typeface="Martel ExtraBold"/>
              </a:rPr>
              <a:t>Design Sprint</a:t>
            </a:r>
            <a:endParaRPr sz="800">
              <a:solidFill>
                <a:srgbClr val="303030"/>
              </a:solidFill>
              <a:latin typeface="Martel ExtraBold"/>
              <a:ea typeface="Martel ExtraBold"/>
              <a:cs typeface="Martel ExtraBold"/>
              <a:sym typeface="Martel ExtraBold"/>
            </a:endParaRPr>
          </a:p>
        </p:txBody>
      </p:sp>
      <p:sp>
        <p:nvSpPr>
          <p:cNvPr id="383" name="Google Shape;383;p49"/>
          <p:cNvSpPr/>
          <p:nvPr/>
        </p:nvSpPr>
        <p:spPr>
          <a:xfrm rot="-3781968">
            <a:off x="5556765" y="1705584"/>
            <a:ext cx="363191" cy="363191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9"/>
          <p:cNvSpPr/>
          <p:nvPr/>
        </p:nvSpPr>
        <p:spPr>
          <a:xfrm flipH="1" rot="-1800109">
            <a:off x="3215030" y="930074"/>
            <a:ext cx="2696852" cy="2696852"/>
          </a:xfrm>
          <a:prstGeom prst="blockArc">
            <a:avLst>
              <a:gd fmla="val 14334136" name="adj1"/>
              <a:gd fmla="val 18854681" name="adj2"/>
              <a:gd fmla="val 8846" name="adj3"/>
            </a:avLst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9"/>
          <p:cNvSpPr/>
          <p:nvPr/>
        </p:nvSpPr>
        <p:spPr>
          <a:xfrm rot="9000757">
            <a:off x="3207432" y="935233"/>
            <a:ext cx="2690226" cy="2690226"/>
          </a:xfrm>
          <a:prstGeom prst="blockArc">
            <a:avLst>
              <a:gd fmla="val 20184517" name="adj1"/>
              <a:gd fmla="val 3007258" name="adj2"/>
              <a:gd fmla="val 9336" name="adj3"/>
            </a:avLst>
          </a:prstGeom>
          <a:solidFill>
            <a:srgbClr val="003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9"/>
          <p:cNvSpPr/>
          <p:nvPr/>
        </p:nvSpPr>
        <p:spPr>
          <a:xfrm flipH="1" rot="-9000757">
            <a:off x="3207528" y="936758"/>
            <a:ext cx="2690226" cy="2690226"/>
          </a:xfrm>
          <a:prstGeom prst="blockArc">
            <a:avLst>
              <a:gd fmla="val 15738599" name="adj1"/>
              <a:gd fmla="val 20008131" name="adj2"/>
              <a:gd fmla="val 9063" name="adj3"/>
            </a:avLst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9"/>
          <p:cNvSpPr/>
          <p:nvPr/>
        </p:nvSpPr>
        <p:spPr>
          <a:xfrm rot="9240359">
            <a:off x="3213511" y="1705290"/>
            <a:ext cx="363469" cy="363469"/>
          </a:xfrm>
          <a:prstGeom prst="rtTriangle">
            <a:avLst/>
          </a:prstGeom>
          <a:solidFill>
            <a:srgbClr val="003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9"/>
          <p:cNvSpPr/>
          <p:nvPr/>
        </p:nvSpPr>
        <p:spPr>
          <a:xfrm rot="476150">
            <a:off x="5119958" y="3086800"/>
            <a:ext cx="362875" cy="362875"/>
          </a:xfrm>
          <a:prstGeom prst="rtTriangle">
            <a:avLst/>
          </a:prstGeom>
          <a:solidFill>
            <a:srgbClr val="27CC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9"/>
          <p:cNvSpPr/>
          <p:nvPr/>
        </p:nvSpPr>
        <p:spPr>
          <a:xfrm rot="4857950">
            <a:off x="3653723" y="3086751"/>
            <a:ext cx="363003" cy="363003"/>
          </a:xfrm>
          <a:prstGeom prst="rtTriangle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9"/>
          <p:cNvSpPr/>
          <p:nvPr/>
        </p:nvSpPr>
        <p:spPr>
          <a:xfrm rot="-8100000">
            <a:off x="4382715" y="874993"/>
            <a:ext cx="363170" cy="363170"/>
          </a:xfrm>
          <a:prstGeom prst="rtTriangle">
            <a:avLst/>
          </a:prstGeom>
          <a:solidFill>
            <a:srgbClr val="FC5E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50"/>
          <p:cNvSpPr txBox="1"/>
          <p:nvPr>
            <p:ph type="title"/>
          </p:nvPr>
        </p:nvSpPr>
        <p:spPr>
          <a:xfrm>
            <a:off x="495500" y="3235150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Context</a:t>
            </a:r>
            <a:endParaRPr/>
          </a:p>
        </p:txBody>
      </p:sp>
      <p:sp>
        <p:nvSpPr>
          <p:cNvPr id="397" name="Google Shape;397;p50"/>
          <p:cNvSpPr txBox="1"/>
          <p:nvPr>
            <p:ph idx="1" type="body"/>
          </p:nvPr>
        </p:nvSpPr>
        <p:spPr>
          <a:xfrm>
            <a:off x="495500" y="3646550"/>
            <a:ext cx="28461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At this point you can contextualize the problem with prior research, concept testing, experience principles, archetypes, target segments, possibilities of ML/AI etc...</a:t>
            </a:r>
            <a:endParaRPr/>
          </a:p>
        </p:txBody>
      </p:sp>
      <p:pic>
        <p:nvPicPr>
          <p:cNvPr id="398" name="Google Shape;398;p50"/>
          <p:cNvPicPr preferRelativeResize="0"/>
          <p:nvPr/>
        </p:nvPicPr>
        <p:blipFill rotWithShape="1">
          <a:blip r:embed="rId3">
            <a:alphaModFix/>
          </a:blip>
          <a:srcRect b="21913" l="0" r="0" t="21913"/>
          <a:stretch/>
        </p:blipFill>
        <p:spPr>
          <a:xfrm>
            <a:off x="3649350" y="445950"/>
            <a:ext cx="5111400" cy="430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4" name="Google Shape;404;p51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RULES OF ENGAGEMENT</a:t>
            </a:r>
            <a:endParaRPr sz="7200">
              <a:solidFill>
                <a:srgbClr val="FFFFFF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52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</a:t>
            </a:r>
            <a:endParaRPr/>
          </a:p>
        </p:txBody>
      </p:sp>
      <p:sp>
        <p:nvSpPr>
          <p:cNvPr id="411" name="Google Shape;411;p52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Defer Judgement</a:t>
            </a:r>
            <a:endParaRPr/>
          </a:p>
        </p:txBody>
      </p:sp>
      <p:sp>
        <p:nvSpPr>
          <p:cNvPr id="412" name="Google Shape;412;p52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spaces don’t judge. They let ideas flow and foster great ideas.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2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</a:t>
            </a:r>
            <a:r>
              <a:rPr lang="en"/>
              <a:t>Build on the Ideas of Others</a:t>
            </a:r>
            <a:endParaRPr/>
          </a:p>
        </p:txBody>
      </p:sp>
      <p:sp>
        <p:nvSpPr>
          <p:cNvPr id="414" name="Google Shape;414;p52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Being positive and building on the ideas of others take some skill. In conversation, we try to use and instead of but...</a:t>
            </a:r>
            <a:endParaRPr/>
          </a:p>
        </p:txBody>
      </p:sp>
      <p:sp>
        <p:nvSpPr>
          <p:cNvPr id="415" name="Google Shape;415;p52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Encourage Wild Ideas</a:t>
            </a:r>
            <a:endParaRPr/>
          </a:p>
        </p:txBody>
      </p:sp>
      <p:sp>
        <p:nvSpPr>
          <p:cNvPr id="416" name="Google Shape;416;p52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Wild ideas can often give rise to creative leaps. Don’t be afraid of wacky and out there.</a:t>
            </a:r>
            <a:endParaRPr/>
          </a:p>
        </p:txBody>
      </p:sp>
      <p:sp>
        <p:nvSpPr>
          <p:cNvPr id="417" name="Google Shape;417;p52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Stay Focused on the Topic</a:t>
            </a:r>
            <a:endParaRPr/>
          </a:p>
        </p:txBody>
      </p:sp>
      <p:sp>
        <p:nvSpPr>
          <p:cNvPr id="418" name="Google Shape;418;p52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Keep the conversation on target. Otherwise you can diverge beyond scope or what we’re trying to design for.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53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 cont’d...</a:t>
            </a:r>
            <a:endParaRPr/>
          </a:p>
        </p:txBody>
      </p:sp>
      <p:sp>
        <p:nvSpPr>
          <p:cNvPr id="425" name="Google Shape;425;p53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. One Conversation at a Time</a:t>
            </a:r>
            <a:endParaRPr/>
          </a:p>
        </p:txBody>
      </p:sp>
      <p:sp>
        <p:nvSpPr>
          <p:cNvPr id="426" name="Google Shape;426;p53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think about the challenge topic and give your input by joining a conversation not starting a new one.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3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r>
              <a:rPr lang="en"/>
              <a:t>. Go For Quantity</a:t>
            </a:r>
            <a:endParaRPr/>
          </a:p>
        </p:txBody>
      </p:sp>
      <p:sp>
        <p:nvSpPr>
          <p:cNvPr id="428" name="Google Shape;428;p53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Aim for as many ideas as possible. In a good session, up to 100 ideas are generated in 60 minutes. Crank the ideas out quickly.</a:t>
            </a:r>
            <a:endParaRPr/>
          </a:p>
        </p:txBody>
      </p:sp>
      <p:sp>
        <p:nvSpPr>
          <p:cNvPr id="429" name="Google Shape;429;p53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/>
              <a:t>. Be Visual</a:t>
            </a:r>
            <a:endParaRPr/>
          </a:p>
        </p:txBody>
      </p:sp>
      <p:sp>
        <p:nvSpPr>
          <p:cNvPr id="430" name="Google Shape;430;p53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Nothing gets an idea across faster than drawing it. It’s all about the idea behind your sketch, not the drawing quality.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1" name="Google Shape;431;p53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r>
              <a:rPr lang="en"/>
              <a:t>. Stay Analog</a:t>
            </a:r>
            <a:endParaRPr/>
          </a:p>
        </p:txBody>
      </p:sp>
      <p:sp>
        <p:nvSpPr>
          <p:cNvPr id="432" name="Google Shape;432;p53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much as possible, please leave your phones in your pockets and laptops closed (if you can!)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4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54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&amp; NEXT STEPS</a:t>
            </a:r>
            <a:endParaRPr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5"/>
          <p:cNvSpPr/>
          <p:nvPr/>
        </p:nvSpPr>
        <p:spPr>
          <a:xfrm>
            <a:off x="495500" y="445975"/>
            <a:ext cx="5111400" cy="431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5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5" name="Google Shape;445;p55"/>
          <p:cNvSpPr txBox="1"/>
          <p:nvPr>
            <p:ph idx="1" type="body"/>
          </p:nvPr>
        </p:nvSpPr>
        <p:spPr>
          <a:xfrm>
            <a:off x="2610650" y="92775"/>
            <a:ext cx="6057000" cy="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900"/>
              <a:t>Outline what you hope to </a:t>
            </a:r>
            <a:r>
              <a:rPr lang="en" sz="900"/>
              <a:t>accomplish</a:t>
            </a:r>
            <a:r>
              <a:rPr lang="en" sz="900"/>
              <a:t> by running this sprint. Below are examples.</a:t>
            </a:r>
            <a:endParaRPr sz="900"/>
          </a:p>
        </p:txBody>
      </p:sp>
      <p:sp>
        <p:nvSpPr>
          <p:cNvPr id="446" name="Google Shape;446;p55"/>
          <p:cNvSpPr txBox="1"/>
          <p:nvPr>
            <p:ph type="title"/>
          </p:nvPr>
        </p:nvSpPr>
        <p:spPr>
          <a:xfrm>
            <a:off x="5821400" y="969675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Utilize ML &amp; AI</a:t>
            </a:r>
            <a:endParaRPr/>
          </a:p>
        </p:txBody>
      </p:sp>
      <p:sp>
        <p:nvSpPr>
          <p:cNvPr id="447" name="Google Shape;447;p55"/>
          <p:cNvSpPr txBox="1"/>
          <p:nvPr>
            <p:ph idx="1" type="body"/>
          </p:nvPr>
        </p:nvSpPr>
        <p:spPr>
          <a:xfrm>
            <a:off x="5821400" y="1275611"/>
            <a:ext cx="2846100" cy="6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Find new ways in which ML and AI would be useful in our industry.</a:t>
            </a:r>
            <a:endParaRPr/>
          </a:p>
        </p:txBody>
      </p:sp>
      <p:sp>
        <p:nvSpPr>
          <p:cNvPr id="448" name="Google Shape;448;p55"/>
          <p:cNvSpPr txBox="1"/>
          <p:nvPr>
            <p:ph type="title"/>
          </p:nvPr>
        </p:nvSpPr>
        <p:spPr>
          <a:xfrm>
            <a:off x="5821400" y="2033286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 Future Proofing</a:t>
            </a:r>
            <a:endParaRPr/>
          </a:p>
        </p:txBody>
      </p:sp>
      <p:sp>
        <p:nvSpPr>
          <p:cNvPr id="449" name="Google Shape;449;p55"/>
          <p:cNvSpPr txBox="1"/>
          <p:nvPr>
            <p:ph idx="1" type="body"/>
          </p:nvPr>
        </p:nvSpPr>
        <p:spPr>
          <a:xfrm>
            <a:off x="5821400" y="2444686"/>
            <a:ext cx="2846100" cy="6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Create concepts for the purpose of usability testing in future prototypes.</a:t>
            </a:r>
            <a:endParaRPr/>
          </a:p>
        </p:txBody>
      </p:sp>
      <p:sp>
        <p:nvSpPr>
          <p:cNvPr id="450" name="Google Shape;450;p55"/>
          <p:cNvSpPr txBox="1"/>
          <p:nvPr>
            <p:ph type="title"/>
          </p:nvPr>
        </p:nvSpPr>
        <p:spPr>
          <a:xfrm>
            <a:off x="5821400" y="3158136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. Onboarding</a:t>
            </a:r>
            <a:endParaRPr/>
          </a:p>
        </p:txBody>
      </p:sp>
      <p:sp>
        <p:nvSpPr>
          <p:cNvPr id="451" name="Google Shape;451;p55"/>
          <p:cNvSpPr txBox="1"/>
          <p:nvPr>
            <p:ph idx="1" type="body"/>
          </p:nvPr>
        </p:nvSpPr>
        <p:spPr>
          <a:xfrm>
            <a:off x="5821400" y="3535536"/>
            <a:ext cx="2846100" cy="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Reduce the amount of time it takes our customers to create for the first time.</a:t>
            </a:r>
            <a:endParaRPr/>
          </a:p>
        </p:txBody>
      </p:sp>
      <p:pic>
        <p:nvPicPr>
          <p:cNvPr id="452" name="Google Shape;452;p55"/>
          <p:cNvPicPr preferRelativeResize="0"/>
          <p:nvPr/>
        </p:nvPicPr>
        <p:blipFill rotWithShape="1">
          <a:blip r:embed="rId3">
            <a:alphaModFix/>
          </a:blip>
          <a:srcRect b="21913" l="0" r="0" t="21913"/>
          <a:stretch/>
        </p:blipFill>
        <p:spPr>
          <a:xfrm>
            <a:off x="495500" y="445950"/>
            <a:ext cx="5111400" cy="430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56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UNPACKING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459" name="Google Shape;459;p56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the c</a:t>
            </a:r>
            <a:r>
              <a:rPr lang="en"/>
              <a:t>ontext, goal of sprint, the problem spaces that surfaced out of our research and concept tests, etc.</a:t>
            </a:r>
            <a:endParaRPr/>
          </a:p>
        </p:txBody>
      </p:sp>
      <p:cxnSp>
        <p:nvCxnSpPr>
          <p:cNvPr id="460" name="Google Shape;460;p56"/>
          <p:cNvCxnSpPr/>
          <p:nvPr/>
        </p:nvCxnSpPr>
        <p:spPr>
          <a:xfrm>
            <a:off x="1162750" y="1210650"/>
            <a:ext cx="45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1" name="Google Shape;461;p56"/>
          <p:cNvSpPr txBox="1"/>
          <p:nvPr>
            <p:ph idx="1" type="subTitle"/>
          </p:nvPr>
        </p:nvSpPr>
        <p:spPr>
          <a:xfrm>
            <a:off x="1066800" y="701504"/>
            <a:ext cx="10593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5E60"/>
                </a:solidFill>
              </a:rPr>
              <a:t>45 MIN</a:t>
            </a:r>
            <a:endParaRPr>
              <a:solidFill>
                <a:srgbClr val="FC5E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7"/>
          <p:cNvSpPr/>
          <p:nvPr/>
        </p:nvSpPr>
        <p:spPr>
          <a:xfrm>
            <a:off x="3649350" y="445975"/>
            <a:ext cx="5111400" cy="431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7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8" name="Google Shape;468;p57"/>
          <p:cNvSpPr txBox="1"/>
          <p:nvPr>
            <p:ph type="title"/>
          </p:nvPr>
        </p:nvSpPr>
        <p:spPr>
          <a:xfrm>
            <a:off x="495500" y="3235150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Unpack Your Primary Goal</a:t>
            </a:r>
            <a:endParaRPr/>
          </a:p>
        </p:txBody>
      </p:sp>
      <p:sp>
        <p:nvSpPr>
          <p:cNvPr id="469" name="Google Shape;469;p57"/>
          <p:cNvSpPr txBox="1"/>
          <p:nvPr>
            <p:ph idx="1" type="body"/>
          </p:nvPr>
        </p:nvSpPr>
        <p:spPr>
          <a:xfrm>
            <a:off x="495500" y="3646550"/>
            <a:ext cx="28461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Describe what will make the ideal experience successful and what obstacles users face. Contextualize the pain points. For example: Onboarding.</a:t>
            </a:r>
            <a:endParaRPr/>
          </a:p>
        </p:txBody>
      </p:sp>
      <p:pic>
        <p:nvPicPr>
          <p:cNvPr id="470" name="Google Shape;470;p57"/>
          <p:cNvPicPr preferRelativeResize="0"/>
          <p:nvPr/>
        </p:nvPicPr>
        <p:blipFill rotWithShape="1">
          <a:blip r:embed="rId3">
            <a:alphaModFix/>
          </a:blip>
          <a:srcRect b="0" l="10435" r="10443" t="0"/>
          <a:stretch/>
        </p:blipFill>
        <p:spPr>
          <a:xfrm>
            <a:off x="3649350" y="445950"/>
            <a:ext cx="5111398" cy="4306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40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should you invite?</a:t>
            </a:r>
            <a:endParaRPr/>
          </a:p>
        </p:txBody>
      </p:sp>
      <p:sp>
        <p:nvSpPr>
          <p:cNvPr id="289" name="Google Shape;289;p40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Get a Good Mix</a:t>
            </a:r>
            <a:endParaRPr/>
          </a:p>
        </p:txBody>
      </p:sp>
      <p:sp>
        <p:nvSpPr>
          <p:cNvPr id="290" name="Google Shape;290;p40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Try to get </a:t>
            </a:r>
            <a:r>
              <a:rPr lang="en"/>
              <a:t>at least one rep from each department. The more brains from different areas, the better </a:t>
            </a:r>
            <a:br>
              <a:rPr lang="en"/>
            </a:br>
            <a:r>
              <a:rPr lang="en"/>
              <a:t>the output.</a:t>
            </a:r>
            <a:endParaRPr/>
          </a:p>
        </p:txBody>
      </p:sp>
      <p:sp>
        <p:nvSpPr>
          <p:cNvPr id="291" name="Google Shape;291;p40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</a:t>
            </a:r>
            <a:r>
              <a:rPr lang="en"/>
              <a:t>. Brainstorming is Not For Everyone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0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Make sure you manage expectations upfront. </a:t>
            </a:r>
            <a:br>
              <a:rPr lang="en"/>
            </a:br>
            <a:r>
              <a:rPr lang="en"/>
              <a:t>Some people might find such loose ideation stressful or frustrating.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0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</a:t>
            </a:r>
            <a:r>
              <a:rPr lang="en"/>
              <a:t>. Limit to 8 People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0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Over time this has become the sweet spot for the number of ideas generated versus the amount of different brains in the room.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5" name="Google Shape;295;p40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</a:t>
            </a:r>
            <a:r>
              <a:rPr lang="en"/>
              <a:t>. Schedule the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0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Make sure you have at least one day of everyone’s time if it’s small in scope. Ideally, keep it to two days for medium to large problem areas.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"/>
          <p:cNvSpPr/>
          <p:nvPr/>
        </p:nvSpPr>
        <p:spPr>
          <a:xfrm>
            <a:off x="495500" y="445975"/>
            <a:ext cx="5111400" cy="431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8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7" name="Google Shape;477;p58"/>
          <p:cNvSpPr txBox="1"/>
          <p:nvPr>
            <p:ph type="title"/>
          </p:nvPr>
        </p:nvSpPr>
        <p:spPr>
          <a:xfrm>
            <a:off x="5821400" y="1335225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</a:t>
            </a:r>
            <a:br>
              <a:rPr lang="en"/>
            </a:br>
            <a:r>
              <a:rPr lang="en"/>
              <a:t>for your team/company?</a:t>
            </a:r>
            <a:endParaRPr/>
          </a:p>
        </p:txBody>
      </p:sp>
      <p:sp>
        <p:nvSpPr>
          <p:cNvPr id="478" name="Google Shape;478;p58"/>
          <p:cNvSpPr txBox="1"/>
          <p:nvPr>
            <p:ph idx="1" type="body"/>
          </p:nvPr>
        </p:nvSpPr>
        <p:spPr>
          <a:xfrm>
            <a:off x="5821400" y="1746625"/>
            <a:ext cx="28461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Explain how the primary goal</a:t>
            </a:r>
            <a:r>
              <a:rPr lang="en"/>
              <a:t> increases the value of your product to your customers, and how that value translates into business metrics that matter to you </a:t>
            </a:r>
            <a:r>
              <a:rPr lang="en"/>
              <a:t>(examples below)</a:t>
            </a:r>
            <a:r>
              <a:rPr lang="en"/>
              <a:t>: </a:t>
            </a:r>
            <a:endParaRPr/>
          </a:p>
        </p:txBody>
      </p:sp>
      <p:sp>
        <p:nvSpPr>
          <p:cNvPr id="479" name="Google Shape;479;p58"/>
          <p:cNvSpPr txBox="1"/>
          <p:nvPr>
            <p:ph idx="1" type="body"/>
          </p:nvPr>
        </p:nvSpPr>
        <p:spPr>
          <a:xfrm>
            <a:off x="5821400" y="2697124"/>
            <a:ext cx="2846100" cy="11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ONBOARDING  (MRR)</a:t>
            </a:r>
            <a:endParaRPr/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ADOPTION (GROWTH)</a:t>
            </a:r>
            <a:endParaRPr/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STICKINESS  (CHURN)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480" name="Google Shape;480;p58"/>
          <p:cNvPicPr preferRelativeResize="0"/>
          <p:nvPr/>
        </p:nvPicPr>
        <p:blipFill rotWithShape="1">
          <a:blip r:embed="rId3">
            <a:alphaModFix/>
          </a:blip>
          <a:srcRect b="21910" l="0" r="0" t="21910"/>
          <a:stretch/>
        </p:blipFill>
        <p:spPr>
          <a:xfrm>
            <a:off x="495500" y="445950"/>
            <a:ext cx="5111398" cy="4306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5" name="Google Shape;485;p59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6" name="Google Shape;486;p59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59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COFFEE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</a:t>
            </a:r>
            <a:endParaRPr/>
          </a:p>
        </p:txBody>
      </p:sp>
      <p:cxnSp>
        <p:nvCxnSpPr>
          <p:cNvPr id="488" name="Google Shape;488;p59"/>
          <p:cNvCxnSpPr/>
          <p:nvPr/>
        </p:nvCxnSpPr>
        <p:spPr>
          <a:xfrm>
            <a:off x="776164" y="996879"/>
            <a:ext cx="4551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9" name="Google Shape;489;p59"/>
          <p:cNvSpPr txBox="1"/>
          <p:nvPr>
            <p:ph idx="1" type="subTitle"/>
          </p:nvPr>
        </p:nvSpPr>
        <p:spPr>
          <a:xfrm>
            <a:off x="654936" y="487732"/>
            <a:ext cx="10593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03030"/>
                </a:solidFill>
              </a:rPr>
              <a:t>15</a:t>
            </a:r>
            <a:r>
              <a:rPr lang="en" sz="1200">
                <a:solidFill>
                  <a:srgbClr val="303030"/>
                </a:solidFill>
              </a:rPr>
              <a:t> MIN</a:t>
            </a:r>
            <a:endParaRPr sz="12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0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5" name="Google Shape;495;p60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POLISH YOUR IDEAS</a:t>
            </a:r>
            <a:endParaRPr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61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502" name="Google Shape;502;p61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Everyone take time to research individually. Take your own notes.  What is out there on advertising, website and design platforms etc... How may we...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5E60"/>
                </a:solidFill>
              </a:rPr>
              <a:t>”REPEAT YOUR OBJECTIVE HERE”</a:t>
            </a:r>
            <a:endParaRPr>
              <a:solidFill>
                <a:srgbClr val="FC5E60"/>
              </a:solidFill>
            </a:endParaRPr>
          </a:p>
        </p:txBody>
      </p:sp>
      <p:cxnSp>
        <p:nvCxnSpPr>
          <p:cNvPr id="503" name="Google Shape;503;p61"/>
          <p:cNvCxnSpPr/>
          <p:nvPr/>
        </p:nvCxnSpPr>
        <p:spPr>
          <a:xfrm>
            <a:off x="1162750" y="1210650"/>
            <a:ext cx="45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Google Shape;504;p61"/>
          <p:cNvSpPr txBox="1"/>
          <p:nvPr>
            <p:ph idx="1" type="subTitle"/>
          </p:nvPr>
        </p:nvSpPr>
        <p:spPr>
          <a:xfrm>
            <a:off x="1066800" y="701504"/>
            <a:ext cx="10593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5E60"/>
                </a:solidFill>
              </a:rPr>
              <a:t>45 MIN</a:t>
            </a:r>
            <a:endParaRPr>
              <a:solidFill>
                <a:srgbClr val="FC5E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2"/>
          <p:cNvSpPr/>
          <p:nvPr/>
        </p:nvSpPr>
        <p:spPr>
          <a:xfrm>
            <a:off x="495500" y="445975"/>
            <a:ext cx="5111400" cy="431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6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62"/>
          <p:cNvSpPr txBox="1"/>
          <p:nvPr>
            <p:ph type="title"/>
          </p:nvPr>
        </p:nvSpPr>
        <p:spPr>
          <a:xfrm>
            <a:off x="5821400" y="1406350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The Goals &amp; Value</a:t>
            </a:r>
            <a:endParaRPr/>
          </a:p>
        </p:txBody>
      </p:sp>
      <p:sp>
        <p:nvSpPr>
          <p:cNvPr id="512" name="Google Shape;512;p62"/>
          <p:cNvSpPr txBox="1"/>
          <p:nvPr>
            <p:ph idx="1" type="body"/>
          </p:nvPr>
        </p:nvSpPr>
        <p:spPr>
          <a:xfrm>
            <a:off x="5821400" y="1817750"/>
            <a:ext cx="28461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Communicate your goals of the sprint again and recap the value and what it means to your company/team.</a:t>
            </a:r>
            <a:endParaRPr/>
          </a:p>
        </p:txBody>
      </p:sp>
      <p:sp>
        <p:nvSpPr>
          <p:cNvPr id="513" name="Google Shape;513;p62"/>
          <p:cNvSpPr txBox="1"/>
          <p:nvPr>
            <p:ph idx="1" type="body"/>
          </p:nvPr>
        </p:nvSpPr>
        <p:spPr>
          <a:xfrm>
            <a:off x="5821400" y="2569600"/>
            <a:ext cx="2846100" cy="16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POINT ONE</a:t>
            </a:r>
            <a:endParaRPr/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POINT TWO</a:t>
            </a:r>
            <a:endParaRPr/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POINT THREE</a:t>
            </a:r>
            <a:endParaRPr/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POINT FOUR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514" name="Google Shape;514;p62"/>
          <p:cNvPicPr preferRelativeResize="0"/>
          <p:nvPr/>
        </p:nvPicPr>
        <p:blipFill rotWithShape="1">
          <a:blip r:embed="rId3">
            <a:alphaModFix/>
          </a:blip>
          <a:srcRect b="0" l="5491" r="5500" t="0"/>
          <a:stretch/>
        </p:blipFill>
        <p:spPr>
          <a:xfrm>
            <a:off x="495500" y="445950"/>
            <a:ext cx="5111397" cy="430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9" name="Google Shape;519;p63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0" name="Google Shape;520;p63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63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CONCEPTS &amp; DISCUSS</a:t>
            </a:r>
            <a:endParaRPr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4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64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&amp; TELL OF YOUR RESEARCH</a:t>
            </a:r>
            <a:endParaRPr/>
          </a:p>
        </p:txBody>
      </p:sp>
      <p:sp>
        <p:nvSpPr>
          <p:cNvPr id="528" name="Google Shape;528;p64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share your findings with the rest of the group. Best onboarding practices, great brand guidelines, advances in technology etc...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5E60"/>
                </a:solidFill>
              </a:rPr>
              <a:t>”REPEAT YOUR OBJECTIVE HERE”</a:t>
            </a:r>
            <a:endParaRPr>
              <a:solidFill>
                <a:srgbClr val="FC5E60"/>
              </a:solidFill>
            </a:endParaRPr>
          </a:p>
        </p:txBody>
      </p:sp>
      <p:cxnSp>
        <p:nvCxnSpPr>
          <p:cNvPr id="529" name="Google Shape;529;p64"/>
          <p:cNvCxnSpPr/>
          <p:nvPr/>
        </p:nvCxnSpPr>
        <p:spPr>
          <a:xfrm>
            <a:off x="1162750" y="1210650"/>
            <a:ext cx="45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0" name="Google Shape;530;p64"/>
          <p:cNvSpPr txBox="1"/>
          <p:nvPr>
            <p:ph idx="1" type="subTitle"/>
          </p:nvPr>
        </p:nvSpPr>
        <p:spPr>
          <a:xfrm>
            <a:off x="1066800" y="701504"/>
            <a:ext cx="10593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5E60"/>
                </a:solidFill>
              </a:rPr>
              <a:t>45 MIN</a:t>
            </a:r>
            <a:endParaRPr>
              <a:solidFill>
                <a:srgbClr val="FC5E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5" name="Google Shape;535;p65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6" name="Google Shape;536;p65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65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DAY 2: WELCOME </a:t>
            </a:r>
            <a:br>
              <a:rPr lang="en" sz="9000"/>
            </a:br>
            <a:r>
              <a:rPr lang="en" sz="9000"/>
              <a:t>BACK </a:t>
            </a:r>
            <a:endParaRPr sz="9000"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6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3" name="Google Shape;543;p66"/>
          <p:cNvSpPr txBox="1"/>
          <p:nvPr>
            <p:ph type="title"/>
          </p:nvPr>
        </p:nvSpPr>
        <p:spPr>
          <a:xfrm>
            <a:off x="545300" y="599279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- Day Two</a:t>
            </a:r>
            <a:endParaRPr/>
          </a:p>
        </p:txBody>
      </p:sp>
      <p:sp>
        <p:nvSpPr>
          <p:cNvPr id="544" name="Google Shape;544;p66"/>
          <p:cNvSpPr txBox="1"/>
          <p:nvPr>
            <p:ph idx="2" type="body"/>
          </p:nvPr>
        </p:nvSpPr>
        <p:spPr>
          <a:xfrm flipH="1">
            <a:off x="1621425" y="1541492"/>
            <a:ext cx="314100" cy="3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545" name="Google Shape;545;p66"/>
          <p:cNvSpPr txBox="1"/>
          <p:nvPr>
            <p:ph idx="1" type="body"/>
          </p:nvPr>
        </p:nvSpPr>
        <p:spPr>
          <a:xfrm>
            <a:off x="2025750" y="1520679"/>
            <a:ext cx="5549700" cy="3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Two / 9:00-9:15 : Recap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Two / 9:15-9:30 : Crazy 8’s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Two / 9:30-10:00 : Polish Ideas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Two / 10:00-10:45 : Present Two Concepts &amp; Discuss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Two / 10:45-11:00 : Coffee Break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Two / 11:00-11:15 : Present Two Concepts &amp; Discuss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Two / 11:15-12:00 : Discussion and Wrap Up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1" name="Google Shape;551;p67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RULES OF ENGAGEMENT</a:t>
            </a:r>
            <a:endParaRPr sz="7000">
              <a:solidFill>
                <a:srgbClr val="FFFFFF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1"/>
          <p:cNvPicPr preferRelativeResize="0"/>
          <p:nvPr/>
        </p:nvPicPr>
        <p:blipFill rotWithShape="1">
          <a:blip r:embed="rId3">
            <a:alphaModFix/>
          </a:blip>
          <a:srcRect b="0" l="0" r="20879" t="0"/>
          <a:stretch/>
        </p:blipFill>
        <p:spPr>
          <a:xfrm>
            <a:off x="495500" y="445950"/>
            <a:ext cx="5111397" cy="430684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41"/>
          <p:cNvSpPr txBox="1"/>
          <p:nvPr>
            <p:ph type="title"/>
          </p:nvPr>
        </p:nvSpPr>
        <p:spPr>
          <a:xfrm>
            <a:off x="5821400" y="3235150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Facilitators</a:t>
            </a:r>
            <a:endParaRPr/>
          </a:p>
        </p:txBody>
      </p:sp>
      <p:sp>
        <p:nvSpPr>
          <p:cNvPr id="304" name="Google Shape;304;p41"/>
          <p:cNvSpPr txBox="1"/>
          <p:nvPr>
            <p:ph idx="1" type="body"/>
          </p:nvPr>
        </p:nvSpPr>
        <p:spPr>
          <a:xfrm>
            <a:off x="5821400" y="3646550"/>
            <a:ext cx="28461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Facilitator Name (Title)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Facilitator Name (Title)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8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7" name="Google Shape;557;p68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</a:t>
            </a:r>
            <a:endParaRPr/>
          </a:p>
        </p:txBody>
      </p:sp>
      <p:sp>
        <p:nvSpPr>
          <p:cNvPr id="558" name="Google Shape;558;p68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Defer Judgement</a:t>
            </a:r>
            <a:endParaRPr/>
          </a:p>
        </p:txBody>
      </p:sp>
      <p:sp>
        <p:nvSpPr>
          <p:cNvPr id="559" name="Google Shape;559;p68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spaces don’t judge. They let ideas flow and foster great ideas.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68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Build on the Ideas of Others</a:t>
            </a:r>
            <a:endParaRPr/>
          </a:p>
        </p:txBody>
      </p:sp>
      <p:sp>
        <p:nvSpPr>
          <p:cNvPr id="561" name="Google Shape;561;p68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Being positive and building on the ideas of others take some skill. In conversation, we try to use and instead of but...</a:t>
            </a:r>
            <a:endParaRPr/>
          </a:p>
        </p:txBody>
      </p:sp>
      <p:sp>
        <p:nvSpPr>
          <p:cNvPr id="562" name="Google Shape;562;p68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Encourage Wild Ideas</a:t>
            </a:r>
            <a:endParaRPr/>
          </a:p>
        </p:txBody>
      </p:sp>
      <p:sp>
        <p:nvSpPr>
          <p:cNvPr id="563" name="Google Shape;563;p68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Wild ideas can often give rise to creative leaps. Don’t be afraid of wacky and out there.</a:t>
            </a:r>
            <a:endParaRPr/>
          </a:p>
        </p:txBody>
      </p:sp>
      <p:sp>
        <p:nvSpPr>
          <p:cNvPr id="564" name="Google Shape;564;p68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Stay Focused on the Topic</a:t>
            </a:r>
            <a:endParaRPr/>
          </a:p>
        </p:txBody>
      </p:sp>
      <p:sp>
        <p:nvSpPr>
          <p:cNvPr id="565" name="Google Shape;565;p68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Keep the conversation on target. Otherwise you can diverge beyond scope or what we’re trying to design for.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9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1" name="Google Shape;571;p69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</a:t>
            </a:r>
            <a:endParaRPr/>
          </a:p>
        </p:txBody>
      </p:sp>
      <p:sp>
        <p:nvSpPr>
          <p:cNvPr id="572" name="Google Shape;572;p69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One Conversation at a Time</a:t>
            </a:r>
            <a:endParaRPr/>
          </a:p>
        </p:txBody>
      </p:sp>
      <p:sp>
        <p:nvSpPr>
          <p:cNvPr id="573" name="Google Shape;573;p69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think about the challenge topic and give your input by joining a conversation not starting a new one.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69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Go For Quantity</a:t>
            </a:r>
            <a:endParaRPr/>
          </a:p>
        </p:txBody>
      </p:sp>
      <p:sp>
        <p:nvSpPr>
          <p:cNvPr id="575" name="Google Shape;575;p69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Aim for as many ideas as possible. In a good session, up to 100 ideas are generated in 60 minutes. Crank the ideas out quickly.</a:t>
            </a:r>
            <a:endParaRPr/>
          </a:p>
        </p:txBody>
      </p:sp>
      <p:sp>
        <p:nvSpPr>
          <p:cNvPr id="576" name="Google Shape;576;p69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Be Visual</a:t>
            </a:r>
            <a:endParaRPr/>
          </a:p>
        </p:txBody>
      </p:sp>
      <p:sp>
        <p:nvSpPr>
          <p:cNvPr id="577" name="Google Shape;577;p69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Nothing gets an idea across faster than drawing it. It’s all about the idea behind your sketch, not the drawing quality.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78" name="Google Shape;578;p69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Stay Analog</a:t>
            </a:r>
            <a:endParaRPr/>
          </a:p>
        </p:txBody>
      </p:sp>
      <p:sp>
        <p:nvSpPr>
          <p:cNvPr id="579" name="Google Shape;579;p69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much as possible, please leave your phones in your pockets and laptops closed (if you can!)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0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5" name="Google Shape;585;p70"/>
          <p:cNvSpPr txBox="1"/>
          <p:nvPr>
            <p:ph type="title"/>
          </p:nvPr>
        </p:nvSpPr>
        <p:spPr>
          <a:xfrm>
            <a:off x="1020000" y="594625"/>
            <a:ext cx="61629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CRAZY 8’S SKETCHING</a:t>
            </a:r>
            <a:endParaRPr/>
          </a:p>
        </p:txBody>
      </p:sp>
      <p:sp>
        <p:nvSpPr>
          <p:cNvPr id="586" name="Google Shape;586;p70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Fold a blank sheet of paper in half four times. Unfold 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5 minutes</a:t>
            </a:r>
            <a:r>
              <a:rPr lang="en"/>
              <a:t> total to draw eight sketches, one in each panel.</a:t>
            </a:r>
            <a:endParaRPr>
              <a:solidFill>
                <a:srgbClr val="0033FF"/>
              </a:solidFill>
            </a:endParaRPr>
          </a:p>
        </p:txBody>
      </p:sp>
      <p:cxnSp>
        <p:nvCxnSpPr>
          <p:cNvPr id="587" name="Google Shape;587;p70"/>
          <p:cNvCxnSpPr/>
          <p:nvPr/>
        </p:nvCxnSpPr>
        <p:spPr>
          <a:xfrm>
            <a:off x="1162750" y="1210650"/>
            <a:ext cx="45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8" name="Google Shape;588;p70"/>
          <p:cNvSpPr txBox="1"/>
          <p:nvPr>
            <p:ph idx="1" type="subTitle"/>
          </p:nvPr>
        </p:nvSpPr>
        <p:spPr>
          <a:xfrm>
            <a:off x="1066800" y="701504"/>
            <a:ext cx="10593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5E60"/>
                </a:solidFill>
              </a:rPr>
              <a:t>15</a:t>
            </a:r>
            <a:r>
              <a:rPr lang="en">
                <a:solidFill>
                  <a:srgbClr val="FC5E60"/>
                </a:solidFill>
              </a:rPr>
              <a:t> MIN</a:t>
            </a:r>
            <a:endParaRPr>
              <a:solidFill>
                <a:srgbClr val="FC5E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1"/>
          <p:cNvSpPr txBox="1"/>
          <p:nvPr/>
        </p:nvSpPr>
        <p:spPr>
          <a:xfrm>
            <a:off x="4648375" y="4377597"/>
            <a:ext cx="2418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Example One</a:t>
            </a:r>
            <a:endParaRPr sz="900">
              <a:solidFill>
                <a:srgbClr val="30303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94" name="Google Shape;594;p71"/>
          <p:cNvSpPr txBox="1"/>
          <p:nvPr/>
        </p:nvSpPr>
        <p:spPr>
          <a:xfrm>
            <a:off x="1924925" y="4377597"/>
            <a:ext cx="968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Crazy 8’s</a:t>
            </a:r>
            <a:endParaRPr sz="900">
              <a:solidFill>
                <a:srgbClr val="30303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95" name="Google Shape;595;p7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6" name="Google Shape;59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024" y="893680"/>
            <a:ext cx="5965952" cy="3355848"/>
          </a:xfrm>
          <a:prstGeom prst="rect">
            <a:avLst/>
          </a:prstGeom>
          <a:noFill/>
          <a:ln>
            <a:noFill/>
          </a:ln>
          <a:effectLst>
            <a:outerShdw blurRad="371475" rotWithShape="0" algn="bl" dir="5400000" dist="190500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2"/>
          <p:cNvSpPr txBox="1"/>
          <p:nvPr/>
        </p:nvSpPr>
        <p:spPr>
          <a:xfrm>
            <a:off x="4191175" y="4377597"/>
            <a:ext cx="2418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Example Two</a:t>
            </a:r>
            <a:endParaRPr sz="900">
              <a:solidFill>
                <a:srgbClr val="30303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02" name="Google Shape;602;p72"/>
          <p:cNvSpPr txBox="1"/>
          <p:nvPr/>
        </p:nvSpPr>
        <p:spPr>
          <a:xfrm>
            <a:off x="2382125" y="4377597"/>
            <a:ext cx="9684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Crazy 8’s</a:t>
            </a:r>
            <a:endParaRPr sz="900">
              <a:solidFill>
                <a:srgbClr val="30303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03" name="Google Shape;603;p7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4" name="Google Shape;60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198" y="893687"/>
            <a:ext cx="4391603" cy="3355848"/>
          </a:xfrm>
          <a:prstGeom prst="rect">
            <a:avLst/>
          </a:prstGeom>
          <a:noFill/>
          <a:ln>
            <a:noFill/>
          </a:ln>
          <a:effectLst>
            <a:outerShdw blurRad="371475" rotWithShape="0" algn="bl" dir="5400000" dist="190500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3"/>
          <p:cNvSpPr/>
          <p:nvPr/>
        </p:nvSpPr>
        <p:spPr>
          <a:xfrm>
            <a:off x="495500" y="445975"/>
            <a:ext cx="5111400" cy="431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73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1" name="Google Shape;611;p73"/>
          <p:cNvSpPr txBox="1"/>
          <p:nvPr>
            <p:ph type="title"/>
          </p:nvPr>
        </p:nvSpPr>
        <p:spPr>
          <a:xfrm>
            <a:off x="5821400" y="1527800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The Goals &amp; Value</a:t>
            </a:r>
            <a:endParaRPr/>
          </a:p>
        </p:txBody>
      </p:sp>
      <p:sp>
        <p:nvSpPr>
          <p:cNvPr id="612" name="Google Shape;612;p73"/>
          <p:cNvSpPr txBox="1"/>
          <p:nvPr>
            <p:ph idx="1" type="body"/>
          </p:nvPr>
        </p:nvSpPr>
        <p:spPr>
          <a:xfrm>
            <a:off x="5821400" y="1939200"/>
            <a:ext cx="28461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Communicate your goals of the sprint again and recap the value and what it means to your company/team.</a:t>
            </a:r>
            <a:endParaRPr/>
          </a:p>
        </p:txBody>
      </p:sp>
      <p:sp>
        <p:nvSpPr>
          <p:cNvPr id="613" name="Google Shape;613;p73"/>
          <p:cNvSpPr txBox="1"/>
          <p:nvPr>
            <p:ph idx="1" type="body"/>
          </p:nvPr>
        </p:nvSpPr>
        <p:spPr>
          <a:xfrm>
            <a:off x="5821400" y="2767250"/>
            <a:ext cx="2846100" cy="16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POINT ONE</a:t>
            </a:r>
            <a:endParaRPr/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POINT TWO</a:t>
            </a:r>
            <a:endParaRPr/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POINT THREE</a:t>
            </a:r>
            <a:endParaRPr/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/>
              <a:t>POINT FOUR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614" name="Google Shape;614;p73"/>
          <p:cNvPicPr preferRelativeResize="0"/>
          <p:nvPr/>
        </p:nvPicPr>
        <p:blipFill rotWithShape="1">
          <a:blip r:embed="rId3">
            <a:alphaModFix/>
          </a:blip>
          <a:srcRect b="18402" l="0" r="0" t="18402"/>
          <a:stretch/>
        </p:blipFill>
        <p:spPr>
          <a:xfrm>
            <a:off x="495500" y="445950"/>
            <a:ext cx="5111399" cy="4306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4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p74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>
              <a:solidFill>
                <a:srgbClr val="FFFFFF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5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75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THE QUESTION OF HOW MIGHT WE _____________ AND KEEP YOUR OBJECTIVE FOCUSED.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75"/>
          <p:cNvSpPr txBox="1"/>
          <p:nvPr>
            <p:ph idx="1" type="subTitle"/>
          </p:nvPr>
        </p:nvSpPr>
        <p:spPr>
          <a:xfrm>
            <a:off x="1070325" y="3646550"/>
            <a:ext cx="55704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How might we define a better onboarding experience?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How might we promote trust inside our product when utilizing machine learning?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How might we automate and simplify creation for our customers?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6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3" name="Google Shape;633;p76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TAKE SOME TIME TO GO OVER YOUR CRAZY 8 SKETCHES. COME UP WITH YOUR </a:t>
            </a:r>
            <a:r>
              <a:rPr lang="en" sz="2600">
                <a:solidFill>
                  <a:srgbClr val="FC5E60"/>
                </a:solidFill>
              </a:rPr>
              <a:t>FINAL 2 CONCEPTS</a:t>
            </a:r>
            <a:r>
              <a:rPr lang="en" sz="2600"/>
              <a:t> AND SKETCHES THAT YOU’D LIKE TO SHARE WITH THE REST OF THE GROUP. </a:t>
            </a:r>
            <a:endParaRPr sz="2600"/>
          </a:p>
        </p:txBody>
      </p:sp>
      <p:sp>
        <p:nvSpPr>
          <p:cNvPr id="634" name="Google Shape;634;p76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our objective in mind.</a:t>
            </a:r>
            <a:endParaRPr/>
          </a:p>
        </p:txBody>
      </p:sp>
      <p:cxnSp>
        <p:nvCxnSpPr>
          <p:cNvPr id="635" name="Google Shape;635;p76"/>
          <p:cNvCxnSpPr/>
          <p:nvPr/>
        </p:nvCxnSpPr>
        <p:spPr>
          <a:xfrm>
            <a:off x="1162750" y="1210650"/>
            <a:ext cx="446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6" name="Google Shape;636;p76"/>
          <p:cNvSpPr txBox="1"/>
          <p:nvPr>
            <p:ph idx="1" type="subTitle"/>
          </p:nvPr>
        </p:nvSpPr>
        <p:spPr>
          <a:xfrm>
            <a:off x="1066800" y="701504"/>
            <a:ext cx="10593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5E60"/>
                </a:solidFill>
              </a:rPr>
              <a:t>30</a:t>
            </a:r>
            <a:r>
              <a:rPr lang="en">
                <a:solidFill>
                  <a:srgbClr val="FC5E60"/>
                </a:solidFill>
              </a:rPr>
              <a:t> MIN</a:t>
            </a:r>
            <a:endParaRPr>
              <a:solidFill>
                <a:srgbClr val="FC5E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7"/>
          <p:cNvSpPr txBox="1"/>
          <p:nvPr/>
        </p:nvSpPr>
        <p:spPr>
          <a:xfrm>
            <a:off x="4511925" y="4377600"/>
            <a:ext cx="3621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The algorithm will detect trends and notify you of new insights.</a:t>
            </a:r>
            <a:endParaRPr sz="900">
              <a:solidFill>
                <a:srgbClr val="30303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42" name="Google Shape;642;p77"/>
          <p:cNvSpPr txBox="1"/>
          <p:nvPr/>
        </p:nvSpPr>
        <p:spPr>
          <a:xfrm>
            <a:off x="934325" y="4377600"/>
            <a:ext cx="1254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Example Concept</a:t>
            </a:r>
            <a:endParaRPr sz="900">
              <a:solidFill>
                <a:srgbClr val="30303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43" name="Google Shape;643;p77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4" name="Google Shape;644;p77"/>
          <p:cNvSpPr/>
          <p:nvPr/>
        </p:nvSpPr>
        <p:spPr>
          <a:xfrm>
            <a:off x="960150" y="893850"/>
            <a:ext cx="7223700" cy="335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57188" rotWithShape="0" algn="bl" dir="5520000" dist="190500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5" name="Google Shape;645;p77"/>
          <p:cNvPicPr preferRelativeResize="0"/>
          <p:nvPr/>
        </p:nvPicPr>
        <p:blipFill rotWithShape="1">
          <a:blip r:embed="rId3">
            <a:alphaModFix/>
          </a:blip>
          <a:srcRect b="6671" l="0" r="0" t="5663"/>
          <a:stretch/>
        </p:blipFill>
        <p:spPr>
          <a:xfrm>
            <a:off x="955125" y="691600"/>
            <a:ext cx="7233725" cy="356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2"/>
          <p:cNvPicPr preferRelativeResize="0"/>
          <p:nvPr/>
        </p:nvPicPr>
        <p:blipFill rotWithShape="1">
          <a:blip r:embed="rId3">
            <a:alphaModFix/>
          </a:blip>
          <a:srcRect b="24675" l="0" r="0" t="24675"/>
          <a:stretch/>
        </p:blipFill>
        <p:spPr>
          <a:xfrm>
            <a:off x="4994900" y="1081725"/>
            <a:ext cx="3765895" cy="33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42"/>
          <p:cNvSpPr txBox="1"/>
          <p:nvPr>
            <p:ph idx="1" type="body"/>
          </p:nvPr>
        </p:nvSpPr>
        <p:spPr>
          <a:xfrm>
            <a:off x="776400" y="2695625"/>
            <a:ext cx="3795600" cy="19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400">
                <a:solidFill>
                  <a:srgbClr val="FC5E60"/>
                </a:solidFill>
                <a:highlight>
                  <a:schemeClr val="lt1"/>
                </a:highlight>
              </a:rPr>
              <a:t>#slack-channel-name </a:t>
            </a:r>
            <a:endParaRPr i="1" sz="1400">
              <a:solidFill>
                <a:srgbClr val="FC5E60"/>
              </a:solidFill>
              <a:highlight>
                <a:schemeClr val="lt1"/>
              </a:highlight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You can ask questions via Slack.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2"/>
          <p:cNvSpPr txBox="1"/>
          <p:nvPr>
            <p:ph type="title"/>
          </p:nvPr>
        </p:nvSpPr>
        <p:spPr>
          <a:xfrm>
            <a:off x="806100" y="1854091"/>
            <a:ext cx="37659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Sharing!</a:t>
            </a:r>
            <a:endParaRPr/>
          </a:p>
        </p:txBody>
      </p:sp>
      <p:grpSp>
        <p:nvGrpSpPr>
          <p:cNvPr id="313" name="Google Shape;313;p42"/>
          <p:cNvGrpSpPr/>
          <p:nvPr/>
        </p:nvGrpSpPr>
        <p:grpSpPr>
          <a:xfrm>
            <a:off x="6406086" y="2306168"/>
            <a:ext cx="943442" cy="943442"/>
            <a:chOff x="6559850" y="1242750"/>
            <a:chExt cx="636000" cy="636000"/>
          </a:xfrm>
        </p:grpSpPr>
        <p:sp>
          <p:nvSpPr>
            <p:cNvPr id="314" name="Google Shape;314;p42"/>
            <p:cNvSpPr/>
            <p:nvPr/>
          </p:nvSpPr>
          <p:spPr>
            <a:xfrm>
              <a:off x="6559850" y="1242750"/>
              <a:ext cx="636000" cy="6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57150">
                <a:srgbClr val="30303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5" name="Google Shape;315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26750" y="1309649"/>
              <a:ext cx="502200" cy="502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8"/>
          <p:cNvSpPr txBox="1"/>
          <p:nvPr/>
        </p:nvSpPr>
        <p:spPr>
          <a:xfrm>
            <a:off x="2071625" y="4377600"/>
            <a:ext cx="62451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Alerts that notify you of significant changes in conversation rates or traffic. This would include both increases and decreases.</a:t>
            </a:r>
            <a:endParaRPr sz="900">
              <a:solidFill>
                <a:srgbClr val="30303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51" name="Google Shape;651;p78"/>
          <p:cNvSpPr txBox="1"/>
          <p:nvPr/>
        </p:nvSpPr>
        <p:spPr>
          <a:xfrm>
            <a:off x="855275" y="4377600"/>
            <a:ext cx="1254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0303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Example Concept</a:t>
            </a:r>
            <a:endParaRPr sz="900">
              <a:solidFill>
                <a:srgbClr val="30303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52" name="Google Shape;652;p78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3" name="Google Shape;653;p78"/>
          <p:cNvPicPr preferRelativeResize="0"/>
          <p:nvPr/>
        </p:nvPicPr>
        <p:blipFill rotWithShape="1">
          <a:blip r:embed="rId3">
            <a:alphaModFix/>
          </a:blip>
          <a:srcRect b="11021" l="0" r="0" t="5610"/>
          <a:stretch/>
        </p:blipFill>
        <p:spPr>
          <a:xfrm>
            <a:off x="745400" y="660750"/>
            <a:ext cx="7653202" cy="3588899"/>
          </a:xfrm>
          <a:prstGeom prst="rect">
            <a:avLst/>
          </a:prstGeom>
          <a:noFill/>
          <a:ln>
            <a:noFill/>
          </a:ln>
          <a:effectLst>
            <a:outerShdw blurRad="357188" rotWithShape="0" algn="bl" dir="5400000" dist="190500">
              <a:srgbClr val="000000">
                <a:alpha val="29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9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9" name="Google Shape;659;p79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</a:t>
            </a:r>
            <a:r>
              <a:rPr lang="en">
                <a:solidFill>
                  <a:srgbClr val="FC5E60"/>
                </a:solidFill>
              </a:rPr>
              <a:t>10</a:t>
            </a:r>
            <a:r>
              <a:rPr lang="en">
                <a:solidFill>
                  <a:srgbClr val="FC5E60"/>
                </a:solidFill>
              </a:rPr>
              <a:t> MIN</a:t>
            </a:r>
            <a:r>
              <a:rPr lang="en"/>
              <a:t> TO PRESENT &amp; DISCUSS.</a:t>
            </a:r>
            <a:endParaRPr/>
          </a:p>
        </p:txBody>
      </p:sp>
      <p:sp>
        <p:nvSpPr>
          <p:cNvPr id="660" name="Google Shape;660;p79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your final two concepts to the group. Share how you kept the objective in mind and how you connected the dots with the objectives.</a:t>
            </a:r>
            <a:endParaRPr>
              <a:solidFill>
                <a:srgbClr val="0033FF"/>
              </a:solidFill>
            </a:endParaRPr>
          </a:p>
        </p:txBody>
      </p:sp>
      <p:cxnSp>
        <p:nvCxnSpPr>
          <p:cNvPr id="661" name="Google Shape;661;p79"/>
          <p:cNvCxnSpPr/>
          <p:nvPr/>
        </p:nvCxnSpPr>
        <p:spPr>
          <a:xfrm>
            <a:off x="1162750" y="1210650"/>
            <a:ext cx="45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2" name="Google Shape;662;p79"/>
          <p:cNvSpPr txBox="1"/>
          <p:nvPr>
            <p:ph idx="1" type="subTitle"/>
          </p:nvPr>
        </p:nvSpPr>
        <p:spPr>
          <a:xfrm>
            <a:off x="1066800" y="701504"/>
            <a:ext cx="10593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5E60"/>
                </a:solidFill>
              </a:rPr>
              <a:t>4</a:t>
            </a:r>
            <a:r>
              <a:rPr lang="en">
                <a:solidFill>
                  <a:srgbClr val="FC5E60"/>
                </a:solidFill>
              </a:rPr>
              <a:t>5 MIN</a:t>
            </a:r>
            <a:endParaRPr>
              <a:solidFill>
                <a:srgbClr val="FC5E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0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8" name="Google Shape;668;p80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</a:t>
            </a:r>
            <a:endParaRPr/>
          </a:p>
        </p:txBody>
      </p:sp>
      <p:sp>
        <p:nvSpPr>
          <p:cNvPr id="669" name="Google Shape;669;p80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Defer Judgement</a:t>
            </a:r>
            <a:endParaRPr/>
          </a:p>
        </p:txBody>
      </p:sp>
      <p:sp>
        <p:nvSpPr>
          <p:cNvPr id="670" name="Google Shape;670;p80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spaces don’t judge. They let ideas flow and foster great ideas.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80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Build on the Ideas of Others</a:t>
            </a:r>
            <a:endParaRPr/>
          </a:p>
        </p:txBody>
      </p:sp>
      <p:sp>
        <p:nvSpPr>
          <p:cNvPr id="672" name="Google Shape;672;p80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Being positive and building on the ideas of others take some skill. In conversation, we try to use and instead of but...</a:t>
            </a:r>
            <a:endParaRPr/>
          </a:p>
        </p:txBody>
      </p:sp>
      <p:sp>
        <p:nvSpPr>
          <p:cNvPr id="673" name="Google Shape;673;p80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Encourage Wild Ideas</a:t>
            </a:r>
            <a:endParaRPr/>
          </a:p>
        </p:txBody>
      </p:sp>
      <p:sp>
        <p:nvSpPr>
          <p:cNvPr id="674" name="Google Shape;674;p80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Wild ideas can often give rise to creative leaps. Don’t be afraid of wacky and out there.</a:t>
            </a:r>
            <a:endParaRPr/>
          </a:p>
        </p:txBody>
      </p:sp>
      <p:sp>
        <p:nvSpPr>
          <p:cNvPr id="675" name="Google Shape;675;p80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Stay Focused on the Topic</a:t>
            </a:r>
            <a:endParaRPr/>
          </a:p>
        </p:txBody>
      </p:sp>
      <p:sp>
        <p:nvSpPr>
          <p:cNvPr id="676" name="Google Shape;676;p80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Keep the conversation on target. Otherwise you can diverge beyond scope or what we’re trying to design for.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2" name="Google Shape;682;p81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</a:t>
            </a:r>
            <a:endParaRPr/>
          </a:p>
        </p:txBody>
      </p:sp>
      <p:sp>
        <p:nvSpPr>
          <p:cNvPr id="683" name="Google Shape;683;p81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One Conversation at a Time</a:t>
            </a:r>
            <a:endParaRPr/>
          </a:p>
        </p:txBody>
      </p:sp>
      <p:sp>
        <p:nvSpPr>
          <p:cNvPr id="684" name="Google Shape;684;p81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think about the challenge topic and give your input by joining a conversation not starting a new one.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81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Go For Quantity</a:t>
            </a:r>
            <a:endParaRPr/>
          </a:p>
        </p:txBody>
      </p:sp>
      <p:sp>
        <p:nvSpPr>
          <p:cNvPr id="686" name="Google Shape;686;p81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Aim for as many ideas as possible. In a good session, up to 100 ideas are generated in 60 minutes. Crank the ideas out quickly.</a:t>
            </a:r>
            <a:endParaRPr/>
          </a:p>
        </p:txBody>
      </p:sp>
      <p:sp>
        <p:nvSpPr>
          <p:cNvPr id="687" name="Google Shape;687;p81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Be Visual</a:t>
            </a:r>
            <a:endParaRPr/>
          </a:p>
        </p:txBody>
      </p:sp>
      <p:sp>
        <p:nvSpPr>
          <p:cNvPr id="688" name="Google Shape;688;p81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Nothing gets an idea across faster than drawing it. It’s all about the idea behind your sketch, not the drawing quality.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89" name="Google Shape;689;p81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Stay Analog</a:t>
            </a:r>
            <a:endParaRPr/>
          </a:p>
        </p:txBody>
      </p:sp>
      <p:sp>
        <p:nvSpPr>
          <p:cNvPr id="690" name="Google Shape;690;p81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much as possible, please leave your phones in your pockets and laptops closed (if you can!)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6" name="Google Shape;696;p82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COFFEE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</a:t>
            </a:r>
            <a:endParaRPr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3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2" name="Google Shape;702;p83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</a:t>
            </a:r>
            <a:r>
              <a:rPr lang="en">
                <a:solidFill>
                  <a:srgbClr val="FC5E60"/>
                </a:solidFill>
              </a:rPr>
              <a:t>10</a:t>
            </a:r>
            <a:r>
              <a:rPr lang="en">
                <a:solidFill>
                  <a:srgbClr val="FC5E60"/>
                </a:solidFill>
              </a:rPr>
              <a:t> MIN</a:t>
            </a:r>
            <a:r>
              <a:rPr lang="en"/>
              <a:t> TO PRESENT &amp; DISCUSS.</a:t>
            </a:r>
            <a:endParaRPr/>
          </a:p>
        </p:txBody>
      </p:sp>
      <p:sp>
        <p:nvSpPr>
          <p:cNvPr id="703" name="Google Shape;703;p83"/>
          <p:cNvSpPr txBox="1"/>
          <p:nvPr>
            <p:ph idx="1" type="subTitle"/>
          </p:nvPr>
        </p:nvSpPr>
        <p:spPr>
          <a:xfrm>
            <a:off x="1070325" y="3646550"/>
            <a:ext cx="47079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your final two concepts to the group. Share how you kept the objective in mind and how you connected the dots with the objectives.</a:t>
            </a:r>
            <a:endParaRPr>
              <a:solidFill>
                <a:srgbClr val="0033FF"/>
              </a:solidFill>
            </a:endParaRPr>
          </a:p>
        </p:txBody>
      </p:sp>
      <p:cxnSp>
        <p:nvCxnSpPr>
          <p:cNvPr id="704" name="Google Shape;704;p83"/>
          <p:cNvCxnSpPr/>
          <p:nvPr/>
        </p:nvCxnSpPr>
        <p:spPr>
          <a:xfrm>
            <a:off x="1162750" y="1210650"/>
            <a:ext cx="121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5" name="Google Shape;705;p83"/>
          <p:cNvSpPr txBox="1"/>
          <p:nvPr>
            <p:ph idx="1" type="subTitle"/>
          </p:nvPr>
        </p:nvSpPr>
        <p:spPr>
          <a:xfrm>
            <a:off x="1066800" y="701500"/>
            <a:ext cx="22665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C5E60"/>
                </a:solidFill>
              </a:rPr>
              <a:t>45 MIN CONTINUED</a:t>
            </a:r>
            <a:endParaRPr>
              <a:solidFill>
                <a:srgbClr val="FC5E6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4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1" name="Google Shape;711;p84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</a:t>
            </a:r>
            <a:endParaRPr/>
          </a:p>
        </p:txBody>
      </p:sp>
      <p:sp>
        <p:nvSpPr>
          <p:cNvPr id="712" name="Google Shape;712;p84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Defer Judgement</a:t>
            </a:r>
            <a:endParaRPr/>
          </a:p>
        </p:txBody>
      </p:sp>
      <p:sp>
        <p:nvSpPr>
          <p:cNvPr id="713" name="Google Shape;713;p84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spaces don’t judge. They let ideas flow and foster great ideas.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84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Build on the Ideas of Others</a:t>
            </a:r>
            <a:endParaRPr/>
          </a:p>
        </p:txBody>
      </p:sp>
      <p:sp>
        <p:nvSpPr>
          <p:cNvPr id="715" name="Google Shape;715;p84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Being positive and building on the ideas of others take some skill. In conversation, we try to use and instead of but...</a:t>
            </a:r>
            <a:endParaRPr/>
          </a:p>
        </p:txBody>
      </p:sp>
      <p:sp>
        <p:nvSpPr>
          <p:cNvPr id="716" name="Google Shape;716;p84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Encourage Wild Ideas</a:t>
            </a:r>
            <a:endParaRPr/>
          </a:p>
        </p:txBody>
      </p:sp>
      <p:sp>
        <p:nvSpPr>
          <p:cNvPr id="717" name="Google Shape;717;p84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Wild ideas can often give rise to creative leaps. Don’t be afraid of wacky and out there.</a:t>
            </a:r>
            <a:endParaRPr/>
          </a:p>
        </p:txBody>
      </p:sp>
      <p:sp>
        <p:nvSpPr>
          <p:cNvPr id="718" name="Google Shape;718;p84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Stay Focused on the Topic</a:t>
            </a:r>
            <a:endParaRPr/>
          </a:p>
        </p:txBody>
      </p:sp>
      <p:sp>
        <p:nvSpPr>
          <p:cNvPr id="719" name="Google Shape;719;p84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Keep the conversation on target. Otherwise you can diverge beyond scope or what we’re trying to design for.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5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5" name="Google Shape;725;p85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of Engagement</a:t>
            </a:r>
            <a:endParaRPr/>
          </a:p>
        </p:txBody>
      </p:sp>
      <p:sp>
        <p:nvSpPr>
          <p:cNvPr id="726" name="Google Shape;726;p85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One Conversation at a Time</a:t>
            </a:r>
            <a:endParaRPr/>
          </a:p>
        </p:txBody>
      </p:sp>
      <p:sp>
        <p:nvSpPr>
          <p:cNvPr id="727" name="Google Shape;727;p85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think about the challenge topic and give your input by joining a conversation not starting a new one.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85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Go For Quantity</a:t>
            </a:r>
            <a:endParaRPr/>
          </a:p>
        </p:txBody>
      </p:sp>
      <p:sp>
        <p:nvSpPr>
          <p:cNvPr id="729" name="Google Shape;729;p85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Aim for as many ideas as possible. In a good session, up to 100 ideas are generated in 60 minutes. Crank the ideas out quickly.</a:t>
            </a:r>
            <a:endParaRPr/>
          </a:p>
        </p:txBody>
      </p:sp>
      <p:sp>
        <p:nvSpPr>
          <p:cNvPr id="730" name="Google Shape;730;p85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Be Visual</a:t>
            </a:r>
            <a:endParaRPr/>
          </a:p>
        </p:txBody>
      </p:sp>
      <p:sp>
        <p:nvSpPr>
          <p:cNvPr id="731" name="Google Shape;731;p85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Nothing gets an idea across faster than drawing it. It’s all about the idea behind your sketch, not the drawing quality.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32" name="Google Shape;732;p85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Stay Analog</a:t>
            </a:r>
            <a:endParaRPr/>
          </a:p>
        </p:txBody>
      </p:sp>
      <p:sp>
        <p:nvSpPr>
          <p:cNvPr id="733" name="Google Shape;733;p85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much as possible, please leave your phones in your pockets and laptops closed (if you can!)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6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9" name="Google Shape;739;p86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>
              <a:solidFill>
                <a:srgbClr val="FFFFFF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7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5" name="Google Shape;745;p87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THE QUESTION OF HOW MIGHT WE _____________ AND KEEP YOUR OBJECTIVE FOCUSED.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87"/>
          <p:cNvSpPr txBox="1"/>
          <p:nvPr>
            <p:ph idx="1" type="subTitle"/>
          </p:nvPr>
        </p:nvSpPr>
        <p:spPr>
          <a:xfrm>
            <a:off x="1070325" y="3646550"/>
            <a:ext cx="55074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How might we define a better onboarding experience?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How might we promote trust inside our product when utilizing machine learning?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How might we automate and simplify creation for our customers?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43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30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43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43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1" name="Google Shape;751;p88"/>
          <p:cNvCxnSpPr/>
          <p:nvPr/>
        </p:nvCxnSpPr>
        <p:spPr>
          <a:xfrm>
            <a:off x="2867321" y="2871172"/>
            <a:ext cx="3478500" cy="0"/>
          </a:xfrm>
          <a:prstGeom prst="straightConnector1">
            <a:avLst/>
          </a:prstGeom>
          <a:noFill/>
          <a:ln cap="flat" cmpd="sng" w="9525">
            <a:solidFill>
              <a:srgbClr val="FFA1A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2" name="Google Shape;752;p88"/>
          <p:cNvSpPr txBox="1"/>
          <p:nvPr>
            <p:ph type="title"/>
          </p:nvPr>
        </p:nvSpPr>
        <p:spPr>
          <a:xfrm>
            <a:off x="2050650" y="2304888"/>
            <a:ext cx="5042700" cy="4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Sprint</a:t>
            </a:r>
            <a:endParaRPr/>
          </a:p>
        </p:txBody>
      </p:sp>
      <p:sp>
        <p:nvSpPr>
          <p:cNvPr id="753" name="Google Shape;753;p88"/>
          <p:cNvSpPr txBox="1"/>
          <p:nvPr>
            <p:ph idx="1" type="subTitle"/>
          </p:nvPr>
        </p:nvSpPr>
        <p:spPr>
          <a:xfrm>
            <a:off x="2050650" y="2956700"/>
            <a:ext cx="5042700" cy="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r>
              <a:rPr lang="en"/>
              <a:t> / Roti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89"/>
          <p:cNvPicPr preferRelativeResize="0"/>
          <p:nvPr/>
        </p:nvPicPr>
        <p:blipFill rotWithShape="1">
          <a:blip r:embed="rId3">
            <a:alphaModFix/>
          </a:blip>
          <a:srcRect b="24675" l="0" r="0" t="24675"/>
          <a:stretch/>
        </p:blipFill>
        <p:spPr>
          <a:xfrm>
            <a:off x="4994900" y="1081725"/>
            <a:ext cx="3765895" cy="33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89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0" name="Google Shape;760;p89"/>
          <p:cNvSpPr txBox="1"/>
          <p:nvPr>
            <p:ph idx="1" type="body"/>
          </p:nvPr>
        </p:nvSpPr>
        <p:spPr>
          <a:xfrm>
            <a:off x="776400" y="2695625"/>
            <a:ext cx="3795600" cy="19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400">
                <a:solidFill>
                  <a:srgbClr val="FC5E60"/>
                </a:solidFill>
                <a:highlight>
                  <a:schemeClr val="lt1"/>
                </a:highlight>
              </a:rPr>
              <a:t>#slack-channel-name </a:t>
            </a:r>
            <a:endParaRPr i="1" sz="1400">
              <a:solidFill>
                <a:srgbClr val="FC5E60"/>
              </a:solidFill>
              <a:highlight>
                <a:schemeClr val="lt1"/>
              </a:highlight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You can ask questions via Slack.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89"/>
          <p:cNvSpPr txBox="1"/>
          <p:nvPr>
            <p:ph type="title"/>
          </p:nvPr>
        </p:nvSpPr>
        <p:spPr>
          <a:xfrm>
            <a:off x="806100" y="1854091"/>
            <a:ext cx="37659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Sharing!</a:t>
            </a:r>
            <a:endParaRPr/>
          </a:p>
        </p:txBody>
      </p:sp>
      <p:grpSp>
        <p:nvGrpSpPr>
          <p:cNvPr id="762" name="Google Shape;762;p89"/>
          <p:cNvGrpSpPr/>
          <p:nvPr/>
        </p:nvGrpSpPr>
        <p:grpSpPr>
          <a:xfrm>
            <a:off x="6406086" y="2306168"/>
            <a:ext cx="943442" cy="943442"/>
            <a:chOff x="6559850" y="1242750"/>
            <a:chExt cx="636000" cy="636000"/>
          </a:xfrm>
        </p:grpSpPr>
        <p:sp>
          <p:nvSpPr>
            <p:cNvPr id="763" name="Google Shape;763;p89"/>
            <p:cNvSpPr/>
            <p:nvPr/>
          </p:nvSpPr>
          <p:spPr>
            <a:xfrm>
              <a:off x="6559850" y="1242750"/>
              <a:ext cx="636000" cy="63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42875" rotWithShape="0" algn="bl" dir="5400000" dist="57150">
                <a:srgbClr val="30303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4" name="Google Shape;764;p8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26750" y="1309649"/>
              <a:ext cx="502200" cy="502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90"/>
          <p:cNvPicPr preferRelativeResize="0"/>
          <p:nvPr/>
        </p:nvPicPr>
        <p:blipFill rotWithShape="1">
          <a:blip r:embed="rId3">
            <a:alphaModFix/>
          </a:blip>
          <a:srcRect b="0" l="0" r="20879" t="0"/>
          <a:stretch/>
        </p:blipFill>
        <p:spPr>
          <a:xfrm>
            <a:off x="495500" y="445950"/>
            <a:ext cx="5111397" cy="4306842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90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1" name="Google Shape;771;p90"/>
          <p:cNvSpPr txBox="1"/>
          <p:nvPr>
            <p:ph type="title"/>
          </p:nvPr>
        </p:nvSpPr>
        <p:spPr>
          <a:xfrm>
            <a:off x="5821400" y="3235150"/>
            <a:ext cx="28461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EVERYONE!</a:t>
            </a:r>
            <a:endParaRPr/>
          </a:p>
        </p:txBody>
      </p:sp>
      <p:sp>
        <p:nvSpPr>
          <p:cNvPr id="772" name="Google Shape;772;p90"/>
          <p:cNvSpPr txBox="1"/>
          <p:nvPr>
            <p:ph idx="1" type="body"/>
          </p:nvPr>
        </p:nvSpPr>
        <p:spPr>
          <a:xfrm>
            <a:off x="5821400" y="3646550"/>
            <a:ext cx="2846100" cy="9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Facilitator Name (Title)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Facilitator Name (Title)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7" name="Google Shape;777;p91"/>
          <p:cNvCxnSpPr/>
          <p:nvPr/>
        </p:nvCxnSpPr>
        <p:spPr>
          <a:xfrm>
            <a:off x="271125" y="4860025"/>
            <a:ext cx="598500" cy="0"/>
          </a:xfrm>
          <a:prstGeom prst="straightConnector1">
            <a:avLst/>
          </a:prstGeom>
          <a:noFill/>
          <a:ln cap="flat" cmpd="sng" w="9525">
            <a:solidFill>
              <a:srgbClr val="F2F1E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8" name="Google Shape;778;p91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91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&amp; VOTING</a:t>
            </a:r>
            <a:endParaRPr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92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5" name="Google Shape;785;p92"/>
          <p:cNvSpPr txBox="1"/>
          <p:nvPr>
            <p:ph type="title"/>
          </p:nvPr>
        </p:nvSpPr>
        <p:spPr>
          <a:xfrm>
            <a:off x="545300" y="619100"/>
            <a:ext cx="5958600" cy="684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MIRO Board</a:t>
            </a:r>
            <a:endParaRPr/>
          </a:p>
        </p:txBody>
      </p:sp>
      <p:sp>
        <p:nvSpPr>
          <p:cNvPr id="786" name="Google Shape;786;p92"/>
          <p:cNvSpPr txBox="1"/>
          <p:nvPr>
            <p:ph idx="1" type="subTitle"/>
          </p:nvPr>
        </p:nvSpPr>
        <p:spPr>
          <a:xfrm>
            <a:off x="545300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Document all the ideas</a:t>
            </a:r>
            <a:endParaRPr/>
          </a:p>
        </p:txBody>
      </p:sp>
      <p:sp>
        <p:nvSpPr>
          <p:cNvPr id="787" name="Google Shape;787;p92"/>
          <p:cNvSpPr txBox="1"/>
          <p:nvPr>
            <p:ph idx="2" type="body"/>
          </p:nvPr>
        </p:nvSpPr>
        <p:spPr>
          <a:xfrm>
            <a:off x="545300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Collect all of the crazy 8’s into Miro / Realtime Board. Add descriptions under the crazy 8s so you can refer back to each one later.</a:t>
            </a:r>
            <a:endParaRPr/>
          </a:p>
        </p:txBody>
      </p:sp>
      <p:sp>
        <p:nvSpPr>
          <p:cNvPr id="788" name="Google Shape;788;p92"/>
          <p:cNvSpPr txBox="1"/>
          <p:nvPr>
            <p:ph idx="3" type="subTitle"/>
          </p:nvPr>
        </p:nvSpPr>
        <p:spPr>
          <a:xfrm>
            <a:off x="4666975" y="1455800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3. How to vote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92"/>
          <p:cNvSpPr txBox="1"/>
          <p:nvPr>
            <p:ph idx="4" type="body"/>
          </p:nvPr>
        </p:nvSpPr>
        <p:spPr>
          <a:xfrm>
            <a:off x="4666975" y="1893500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Engineering votes on greatest feasibility, UX votes on what’s best for the user, PM votes on what’s best for the business, PMM votes on what’s most marketable.</a:t>
            </a:r>
            <a:endParaRPr/>
          </a:p>
        </p:txBody>
      </p:sp>
      <p:sp>
        <p:nvSpPr>
          <p:cNvPr id="790" name="Google Shape;790;p92"/>
          <p:cNvSpPr txBox="1"/>
          <p:nvPr>
            <p:ph idx="5" type="subTitle"/>
          </p:nvPr>
        </p:nvSpPr>
        <p:spPr>
          <a:xfrm>
            <a:off x="545300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Get everyone to vote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92"/>
          <p:cNvSpPr txBox="1"/>
          <p:nvPr>
            <p:ph idx="6" type="body"/>
          </p:nvPr>
        </p:nvSpPr>
        <p:spPr>
          <a:xfrm>
            <a:off x="545300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After the sprint reach to each person in your session: PM, PMM, CS, Engineering, etc., to vote by their relative expertise.</a:t>
            </a:r>
            <a:endParaRPr/>
          </a:p>
        </p:txBody>
      </p:sp>
      <p:sp>
        <p:nvSpPr>
          <p:cNvPr id="792" name="Google Shape;792;p92"/>
          <p:cNvSpPr txBox="1"/>
          <p:nvPr>
            <p:ph idx="7" type="subTitle"/>
          </p:nvPr>
        </p:nvSpPr>
        <p:spPr>
          <a:xfrm>
            <a:off x="4666975" y="3119813"/>
            <a:ext cx="3941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 Concept Testing Candidates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92"/>
          <p:cNvSpPr txBox="1"/>
          <p:nvPr>
            <p:ph idx="8" type="body"/>
          </p:nvPr>
        </p:nvSpPr>
        <p:spPr>
          <a:xfrm>
            <a:off x="4666975" y="3557513"/>
            <a:ext cx="3941400" cy="11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Scale is from 1 to 3 </a:t>
            </a:r>
            <a:br>
              <a:rPr lang="en"/>
            </a:br>
            <a:r>
              <a:rPr lang="en"/>
              <a:t>(1 = not valuable, 3 = very valuable)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final output has a total score and the top 10 are ideally concept testing.</a:t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44"/>
          <p:cNvSpPr txBox="1"/>
          <p:nvPr>
            <p:ph type="title"/>
          </p:nvPr>
        </p:nvSpPr>
        <p:spPr>
          <a:xfrm>
            <a:off x="545300" y="599279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- Day One</a:t>
            </a:r>
            <a:endParaRPr/>
          </a:p>
        </p:txBody>
      </p:sp>
      <p:sp>
        <p:nvSpPr>
          <p:cNvPr id="329" name="Google Shape;329;p44"/>
          <p:cNvSpPr txBox="1"/>
          <p:nvPr>
            <p:ph idx="2" type="body"/>
          </p:nvPr>
        </p:nvSpPr>
        <p:spPr>
          <a:xfrm flipH="1">
            <a:off x="1621425" y="1541492"/>
            <a:ext cx="314100" cy="3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330" name="Google Shape;330;p44"/>
          <p:cNvSpPr txBox="1"/>
          <p:nvPr>
            <p:ph idx="1" type="body"/>
          </p:nvPr>
        </p:nvSpPr>
        <p:spPr>
          <a:xfrm>
            <a:off x="2025750" y="1520679"/>
            <a:ext cx="5549700" cy="3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One / 9:00-9:30 : Introduction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One / 9:30-10:30 </a:t>
            </a:r>
            <a:r>
              <a:rPr lang="en"/>
              <a:t>: Presentation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One / 10:30-10:45 </a:t>
            </a:r>
            <a:r>
              <a:rPr lang="en"/>
              <a:t>: Coffee Break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One / 10:45-11:15</a:t>
            </a:r>
            <a:r>
              <a:rPr lang="en"/>
              <a:t>: Research on Ideas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Day One / 11:15-12:00</a:t>
            </a:r>
            <a:r>
              <a:rPr lang="en"/>
              <a:t>: Show &amp; Tell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45"/>
          <p:cNvSpPr txBox="1"/>
          <p:nvPr>
            <p:ph type="title"/>
          </p:nvPr>
        </p:nvSpPr>
        <p:spPr>
          <a:xfrm>
            <a:off x="545300" y="599279"/>
            <a:ext cx="5958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- Day Two</a:t>
            </a:r>
            <a:endParaRPr/>
          </a:p>
        </p:txBody>
      </p:sp>
      <p:sp>
        <p:nvSpPr>
          <p:cNvPr id="337" name="Google Shape;337;p45"/>
          <p:cNvSpPr txBox="1"/>
          <p:nvPr>
            <p:ph idx="2" type="body"/>
          </p:nvPr>
        </p:nvSpPr>
        <p:spPr>
          <a:xfrm flipH="1">
            <a:off x="1621425" y="1541492"/>
            <a:ext cx="314100" cy="3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38" name="Google Shape;338;p45"/>
          <p:cNvSpPr txBox="1"/>
          <p:nvPr>
            <p:ph idx="1" type="body"/>
          </p:nvPr>
        </p:nvSpPr>
        <p:spPr>
          <a:xfrm>
            <a:off x="2025750" y="1520679"/>
            <a:ext cx="5549700" cy="3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Two / 9:00-9:15 : Recap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 Two / 9:15-9:30 : Crazy 8’s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 Two / 9:30-10:00 : Polish Ideas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 Two / 10:00-10:45 : Present Two Concepts &amp; Discuss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Two / 10:45-11:00 : Coffee Break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Day Two / 11:00-11:45 : Present Two Concepts &amp; Discuss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 Two / 11:45-12:00 : Wrap Up/ROTI/Feedback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46"/>
          <p:cNvSpPr txBox="1"/>
          <p:nvPr>
            <p:ph type="title"/>
          </p:nvPr>
        </p:nvSpPr>
        <p:spPr>
          <a:xfrm>
            <a:off x="585350" y="499700"/>
            <a:ext cx="7355400" cy="4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>
              <a:solidFill>
                <a:srgbClr val="FFFFFF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>
            <p:ph idx="12" type="sldNum"/>
          </p:nvPr>
        </p:nvSpPr>
        <p:spPr>
          <a:xfrm>
            <a:off x="8694826" y="4685425"/>
            <a:ext cx="548700" cy="1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47"/>
          <p:cNvSpPr txBox="1"/>
          <p:nvPr>
            <p:ph type="title"/>
          </p:nvPr>
        </p:nvSpPr>
        <p:spPr>
          <a:xfrm>
            <a:off x="1020000" y="594625"/>
            <a:ext cx="7104000" cy="3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THE QUESTION OF HOW MIGHT WE _____________ AND KEEP YOUR OBJECTIVE FOCUSED.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7"/>
          <p:cNvSpPr txBox="1"/>
          <p:nvPr>
            <p:ph idx="1" type="subTitle"/>
          </p:nvPr>
        </p:nvSpPr>
        <p:spPr>
          <a:xfrm>
            <a:off x="1070325" y="3646550"/>
            <a:ext cx="55803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example:</a:t>
            </a:r>
            <a:br>
              <a:rPr lang="en"/>
            </a:br>
            <a:r>
              <a:rPr lang="en"/>
              <a:t>1. </a:t>
            </a:r>
            <a:r>
              <a:rPr lang="en"/>
              <a:t>How might we define a better onboarding experience?</a:t>
            </a:r>
            <a:br>
              <a:rPr lang="en"/>
            </a:br>
            <a:r>
              <a:rPr lang="en"/>
              <a:t>2. How might we promote trust inside our product when utilizing machine learning?</a:t>
            </a:r>
            <a:br>
              <a:rPr lang="en"/>
            </a:br>
            <a:r>
              <a:rPr lang="en"/>
              <a:t>3. How might we automate and simplify creation for our customers?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nbounc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